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424" r:id="rId3"/>
    <p:sldId id="410" r:id="rId4"/>
    <p:sldId id="418" r:id="rId5"/>
    <p:sldId id="422" r:id="rId6"/>
    <p:sldId id="416" r:id="rId7"/>
    <p:sldId id="421" r:id="rId8"/>
    <p:sldId id="407" r:id="rId9"/>
    <p:sldId id="457" r:id="rId10"/>
    <p:sldId id="449" r:id="rId11"/>
    <p:sldId id="432" r:id="rId12"/>
    <p:sldId id="442" r:id="rId13"/>
    <p:sldId id="443" r:id="rId14"/>
    <p:sldId id="451" r:id="rId15"/>
    <p:sldId id="441" r:id="rId16"/>
    <p:sldId id="433" r:id="rId17"/>
    <p:sldId id="446" r:id="rId18"/>
    <p:sldId id="448" r:id="rId19"/>
    <p:sldId id="459" r:id="rId20"/>
    <p:sldId id="458" r:id="rId21"/>
    <p:sldId id="452" r:id="rId22"/>
    <p:sldId id="453" r:id="rId23"/>
    <p:sldId id="454" r:id="rId24"/>
    <p:sldId id="455" r:id="rId25"/>
    <p:sldId id="393" r:id="rId26"/>
    <p:sldId id="460" r:id="rId27"/>
    <p:sldId id="447" r:id="rId28"/>
    <p:sldId id="378" r:id="rId29"/>
  </p:sldIdLst>
  <p:sldSz cx="12192000" cy="6858000"/>
  <p:notesSz cx="6858000" cy="9144000"/>
  <p:defaultTextStyle>
    <a:defPPr>
      <a:defRPr lang="nl-NL"/>
    </a:defPPr>
    <a:lvl1pPr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ptos" panose="020B0004020202020204" pitchFamily="34" charset="0"/>
        <a:ea typeface="+mn-ea"/>
        <a:cs typeface="+mn-cs"/>
      </a:defRPr>
    </a:lvl5pPr>
    <a:lvl6pPr marL="2286000" algn="l" defTabSz="914400" rtl="0" eaLnBrk="1" latinLnBrk="0" hangingPunct="1">
      <a:defRPr kern="1200">
        <a:solidFill>
          <a:schemeClr val="tx1"/>
        </a:solidFill>
        <a:latin typeface="Aptos" panose="020B0004020202020204" pitchFamily="34" charset="0"/>
        <a:ea typeface="+mn-ea"/>
        <a:cs typeface="+mn-cs"/>
      </a:defRPr>
    </a:lvl6pPr>
    <a:lvl7pPr marL="2743200" algn="l" defTabSz="914400" rtl="0" eaLnBrk="1" latinLnBrk="0" hangingPunct="1">
      <a:defRPr kern="1200">
        <a:solidFill>
          <a:schemeClr val="tx1"/>
        </a:solidFill>
        <a:latin typeface="Aptos" panose="020B0004020202020204" pitchFamily="34" charset="0"/>
        <a:ea typeface="+mn-ea"/>
        <a:cs typeface="+mn-cs"/>
      </a:defRPr>
    </a:lvl7pPr>
    <a:lvl8pPr marL="3200400" algn="l" defTabSz="914400" rtl="0" eaLnBrk="1" latinLnBrk="0" hangingPunct="1">
      <a:defRPr kern="1200">
        <a:solidFill>
          <a:schemeClr val="tx1"/>
        </a:solidFill>
        <a:latin typeface="Aptos" panose="020B0004020202020204" pitchFamily="34" charset="0"/>
        <a:ea typeface="+mn-ea"/>
        <a:cs typeface="+mn-cs"/>
      </a:defRPr>
    </a:lvl8pPr>
    <a:lvl9pPr marL="3657600" algn="l" defTabSz="914400" rtl="0" eaLnBrk="1" latinLnBrk="0" hangingPunct="1">
      <a:defRPr kern="1200">
        <a:solidFill>
          <a:schemeClr val="tx1"/>
        </a:solidFill>
        <a:latin typeface="Aptos" panose="020B0004020202020204" pitchFamily="34" charset="0"/>
        <a:ea typeface="+mn-ea"/>
        <a:cs typeface="+mn-cs"/>
      </a:defRPr>
    </a:lvl9pPr>
  </p:defaultTextStyle>
  <p:extLst>
    <p:ext uri="{521415D9-36F7-43E2-AB2F-B90AF26B5E84}">
      <p14:sectionLst xmlns:p14="http://schemas.microsoft.com/office/powerpoint/2010/main">
        <p14:section name="Standaardsectie" id="{E85E20F4-46BD-45B0-893E-2A1FED55A37D}">
          <p14:sldIdLst>
            <p14:sldId id="263"/>
            <p14:sldId id="424"/>
            <p14:sldId id="410"/>
            <p14:sldId id="418"/>
            <p14:sldId id="422"/>
            <p14:sldId id="416"/>
            <p14:sldId id="421"/>
            <p14:sldId id="407"/>
            <p14:sldId id="457"/>
            <p14:sldId id="449"/>
            <p14:sldId id="432"/>
            <p14:sldId id="442"/>
            <p14:sldId id="443"/>
            <p14:sldId id="451"/>
            <p14:sldId id="441"/>
            <p14:sldId id="433"/>
            <p14:sldId id="446"/>
            <p14:sldId id="448"/>
            <p14:sldId id="459"/>
            <p14:sldId id="458"/>
            <p14:sldId id="452"/>
            <p14:sldId id="453"/>
            <p14:sldId id="454"/>
            <p14:sldId id="455"/>
            <p14:sldId id="393"/>
            <p14:sldId id="460"/>
            <p14:sldId id="447"/>
            <p14:sldId id="378"/>
          </p14:sldIdLst>
        </p14:section>
        <p14:section name="Naamloze sectie" id="{39A56335-127A-43EE-AF6A-B76DF1E82FE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F89"/>
    <a:srgbClr val="4EA72E"/>
    <a:srgbClr val="FFFFFF"/>
    <a:srgbClr val="EF9B6D"/>
    <a:srgbClr val="00A7EA"/>
    <a:srgbClr val="0CCE28"/>
    <a:srgbClr val="339966"/>
    <a:srgbClr val="000000"/>
    <a:srgbClr val="FFCCCC"/>
    <a:srgbClr val="419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789258-1A42-4074-8437-46F61AB4E724}" v="1486" dt="2024-08-05T08:40:40.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0" d="100"/>
          <a:sy n="90" d="100"/>
        </p:scale>
        <p:origin x="5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txBox="1">
            <a:spLocks noGrp="1"/>
          </p:cNvSpPr>
          <p:nvPr>
            <p:ph type="ctrTitle"/>
          </p:nvPr>
        </p:nvSpPr>
        <p:spPr>
          <a:xfrm>
            <a:off x="1524003" y="1122361"/>
            <a:ext cx="9144000" cy="2387598"/>
          </a:xfrm>
        </p:spPr>
        <p:txBody>
          <a:bodyPr anchor="b" anchorCtr="1"/>
          <a:lstStyle>
            <a:lvl1pPr algn="ctr">
              <a:defRPr sz="6000"/>
            </a:lvl1pPr>
          </a:lstStyle>
          <a:p>
            <a:pPr lvl="0"/>
            <a:r>
              <a:rPr lang="nl-NL"/>
              <a:t>Klik om stijl te bewerken</a:t>
            </a:r>
          </a:p>
        </p:txBody>
      </p:sp>
      <p:sp>
        <p:nvSpPr>
          <p:cNvPr id="3" name="Ondertitel 2"/>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nl-NL"/>
              <a:t>Klikken om de ondertitelstijl van het model te bewerken</a:t>
            </a:r>
          </a:p>
        </p:txBody>
      </p:sp>
      <p:sp>
        <p:nvSpPr>
          <p:cNvPr id="4" name="Tijdelijke aanduiding voor datum 3">
            <a:extLst>
              <a:ext uri="{FF2B5EF4-FFF2-40B4-BE49-F238E27FC236}">
                <a16:creationId xmlns:a16="http://schemas.microsoft.com/office/drawing/2014/main" id="{306492D2-BF00-0DA7-D79C-4141E6C018B7}"/>
              </a:ext>
            </a:extLst>
          </p:cNvPr>
          <p:cNvSpPr txBox="1">
            <a:spLocks noGrp="1"/>
          </p:cNvSpPr>
          <p:nvPr>
            <p:ph type="dt" sz="half" idx="10"/>
          </p:nvPr>
        </p:nvSpPr>
        <p:spPr>
          <a:ln/>
        </p:spPr>
        <p:txBody>
          <a:bodyPr/>
          <a:lstStyle>
            <a:lvl1pPr>
              <a:defRPr/>
            </a:lvl1pPr>
          </a:lstStyle>
          <a:p>
            <a:pPr>
              <a:defRPr/>
            </a:pPr>
            <a:fld id="{74FE412C-FE98-42CA-9A7E-EB25FFDFCC2B}" type="datetime1">
              <a:rPr lang="nl-NL"/>
              <a:pPr>
                <a:defRPr/>
              </a:pPr>
              <a:t>25-9-2024</a:t>
            </a:fld>
            <a:endParaRPr/>
          </a:p>
        </p:txBody>
      </p:sp>
      <p:sp>
        <p:nvSpPr>
          <p:cNvPr id="5" name="Tijdelijke aanduiding voor voettekst 4">
            <a:extLst>
              <a:ext uri="{FF2B5EF4-FFF2-40B4-BE49-F238E27FC236}">
                <a16:creationId xmlns:a16="http://schemas.microsoft.com/office/drawing/2014/main" id="{A7254C10-4DDD-157B-B672-3619E90B0803}"/>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B7EF5D5F-8BB0-3B3D-ABA4-099933CA76AE}"/>
              </a:ext>
            </a:extLst>
          </p:cNvPr>
          <p:cNvSpPr txBox="1">
            <a:spLocks noGrp="1"/>
          </p:cNvSpPr>
          <p:nvPr>
            <p:ph type="sldNum" sz="quarter" idx="12"/>
          </p:nvPr>
        </p:nvSpPr>
        <p:spPr>
          <a:ln/>
        </p:spPr>
        <p:txBody>
          <a:bodyPr/>
          <a:lstStyle>
            <a:lvl1pPr>
              <a:defRPr/>
            </a:lvl1pPr>
          </a:lstStyle>
          <a:p>
            <a:pPr>
              <a:defRPr/>
            </a:pPr>
            <a:fld id="{D1C6731B-3A9A-4C5C-9647-AED8E7FD3E98}" type="slidenum">
              <a:rPr/>
              <a:pPr>
                <a:defRPr/>
              </a:pPr>
              <a:t>‹nr.›</a:t>
            </a:fld>
            <a:endParaRPr/>
          </a:p>
        </p:txBody>
      </p:sp>
    </p:spTree>
    <p:extLst>
      <p:ext uri="{BB962C8B-B14F-4D97-AF65-F5344CB8AC3E}">
        <p14:creationId xmlns:p14="http://schemas.microsoft.com/office/powerpoint/2010/main" val="73418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stijl te bewerken</a:t>
            </a:r>
          </a:p>
        </p:txBody>
      </p:sp>
      <p:sp>
        <p:nvSpPr>
          <p:cNvPr id="3" name="Tijdelijke aanduiding voor verticale tekst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FE3E98C-687C-6F14-45B0-2711B5E14574}"/>
              </a:ext>
            </a:extLst>
          </p:cNvPr>
          <p:cNvSpPr txBox="1">
            <a:spLocks noGrp="1"/>
          </p:cNvSpPr>
          <p:nvPr>
            <p:ph type="dt" sz="half" idx="10"/>
          </p:nvPr>
        </p:nvSpPr>
        <p:spPr>
          <a:ln/>
        </p:spPr>
        <p:txBody>
          <a:bodyPr/>
          <a:lstStyle>
            <a:lvl1pPr>
              <a:defRPr/>
            </a:lvl1pPr>
          </a:lstStyle>
          <a:p>
            <a:pPr>
              <a:defRPr/>
            </a:pPr>
            <a:fld id="{DB674B96-DC58-40F9-8944-F4E163F5E316}" type="datetime1">
              <a:rPr lang="nl-NL"/>
              <a:pPr>
                <a:defRPr/>
              </a:pPr>
              <a:t>25-9-2024</a:t>
            </a:fld>
            <a:endParaRPr/>
          </a:p>
        </p:txBody>
      </p:sp>
      <p:sp>
        <p:nvSpPr>
          <p:cNvPr id="5" name="Tijdelijke aanduiding voor voettekst 4">
            <a:extLst>
              <a:ext uri="{FF2B5EF4-FFF2-40B4-BE49-F238E27FC236}">
                <a16:creationId xmlns:a16="http://schemas.microsoft.com/office/drawing/2014/main" id="{436F4262-0EE7-9CF8-044C-29E06BDA9C0A}"/>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C789E9A7-398F-EA97-3BF5-0E094F706961}"/>
              </a:ext>
            </a:extLst>
          </p:cNvPr>
          <p:cNvSpPr txBox="1">
            <a:spLocks noGrp="1"/>
          </p:cNvSpPr>
          <p:nvPr>
            <p:ph type="sldNum" sz="quarter" idx="12"/>
          </p:nvPr>
        </p:nvSpPr>
        <p:spPr>
          <a:ln/>
        </p:spPr>
        <p:txBody>
          <a:bodyPr/>
          <a:lstStyle>
            <a:lvl1pPr>
              <a:defRPr/>
            </a:lvl1pPr>
          </a:lstStyle>
          <a:p>
            <a:pPr>
              <a:defRPr/>
            </a:pPr>
            <a:fld id="{FB69B450-6AB5-4AF9-B79F-98D73314859F}" type="slidenum">
              <a:rPr/>
              <a:pPr>
                <a:defRPr/>
              </a:pPr>
              <a:t>‹nr.›</a:t>
            </a:fld>
            <a:endParaRPr/>
          </a:p>
        </p:txBody>
      </p:sp>
    </p:spTree>
    <p:extLst>
      <p:ext uri="{BB962C8B-B14F-4D97-AF65-F5344CB8AC3E}">
        <p14:creationId xmlns:p14="http://schemas.microsoft.com/office/powerpoint/2010/main" val="4092605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txBox="1">
            <a:spLocks noGrp="1"/>
          </p:cNvSpPr>
          <p:nvPr>
            <p:ph type="title" orient="vert"/>
          </p:nvPr>
        </p:nvSpPr>
        <p:spPr>
          <a:xfrm>
            <a:off x="8724903" y="365129"/>
            <a:ext cx="2628899" cy="5811834"/>
          </a:xfrm>
        </p:spPr>
        <p:txBody>
          <a:bodyPr vert="eaVert"/>
          <a:lstStyle>
            <a:lvl1pPr>
              <a:defRPr/>
            </a:lvl1pPr>
          </a:lstStyle>
          <a:p>
            <a:pPr lvl="0"/>
            <a:r>
              <a:rPr lang="nl-NL"/>
              <a:t>Klik om stijl te bewerken</a:t>
            </a:r>
          </a:p>
        </p:txBody>
      </p:sp>
      <p:sp>
        <p:nvSpPr>
          <p:cNvPr id="3" name="Tijdelijke aanduiding voor verticale tekst 2"/>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4A0050-78B0-DDE0-8C00-9C1E806CAAB1}"/>
              </a:ext>
            </a:extLst>
          </p:cNvPr>
          <p:cNvSpPr txBox="1">
            <a:spLocks noGrp="1"/>
          </p:cNvSpPr>
          <p:nvPr>
            <p:ph type="dt" sz="half" idx="10"/>
          </p:nvPr>
        </p:nvSpPr>
        <p:spPr>
          <a:ln/>
        </p:spPr>
        <p:txBody>
          <a:bodyPr/>
          <a:lstStyle>
            <a:lvl1pPr>
              <a:defRPr/>
            </a:lvl1pPr>
          </a:lstStyle>
          <a:p>
            <a:pPr>
              <a:defRPr/>
            </a:pPr>
            <a:fld id="{4C1CEF39-A4BD-491B-8348-7F0BCAFF6BFE}" type="datetime1">
              <a:rPr lang="nl-NL"/>
              <a:pPr>
                <a:defRPr/>
              </a:pPr>
              <a:t>25-9-2024</a:t>
            </a:fld>
            <a:endParaRPr/>
          </a:p>
        </p:txBody>
      </p:sp>
      <p:sp>
        <p:nvSpPr>
          <p:cNvPr id="5" name="Tijdelijke aanduiding voor voettekst 4">
            <a:extLst>
              <a:ext uri="{FF2B5EF4-FFF2-40B4-BE49-F238E27FC236}">
                <a16:creationId xmlns:a16="http://schemas.microsoft.com/office/drawing/2014/main" id="{5A418AAE-895D-C8E0-3F32-AA7C0898A5DC}"/>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1D2B2C07-E673-CE24-25D0-E82C45D1EF10}"/>
              </a:ext>
            </a:extLst>
          </p:cNvPr>
          <p:cNvSpPr txBox="1">
            <a:spLocks noGrp="1"/>
          </p:cNvSpPr>
          <p:nvPr>
            <p:ph type="sldNum" sz="quarter" idx="12"/>
          </p:nvPr>
        </p:nvSpPr>
        <p:spPr>
          <a:ln/>
        </p:spPr>
        <p:txBody>
          <a:bodyPr/>
          <a:lstStyle>
            <a:lvl1pPr>
              <a:defRPr/>
            </a:lvl1pPr>
          </a:lstStyle>
          <a:p>
            <a:pPr>
              <a:defRPr/>
            </a:pPr>
            <a:fld id="{8E411C2D-3665-4270-9C8E-EEE15BBBAAB5}" type="slidenum">
              <a:rPr/>
              <a:pPr>
                <a:defRPr/>
              </a:pPr>
              <a:t>‹nr.›</a:t>
            </a:fld>
            <a:endParaRPr/>
          </a:p>
        </p:txBody>
      </p:sp>
    </p:spTree>
    <p:extLst>
      <p:ext uri="{BB962C8B-B14F-4D97-AF65-F5344CB8AC3E}">
        <p14:creationId xmlns:p14="http://schemas.microsoft.com/office/powerpoint/2010/main" val="28512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p:cNvSpPr txBox="1">
            <a:spLocks noGrp="1"/>
          </p:cNvSpPr>
          <p:nvPr>
            <p:ph idx="1"/>
          </p:nvPr>
        </p:nvSpPr>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0F4DA57-2A93-C0A9-E633-95C725FC5E7E}"/>
              </a:ext>
            </a:extLst>
          </p:cNvPr>
          <p:cNvSpPr txBox="1">
            <a:spLocks noGrp="1"/>
          </p:cNvSpPr>
          <p:nvPr>
            <p:ph type="dt" sz="half" idx="10"/>
          </p:nvPr>
        </p:nvSpPr>
        <p:spPr>
          <a:ln/>
        </p:spPr>
        <p:txBody>
          <a:bodyPr/>
          <a:lstStyle>
            <a:lvl1pPr>
              <a:defRPr/>
            </a:lvl1pPr>
          </a:lstStyle>
          <a:p>
            <a:pPr>
              <a:defRPr/>
            </a:pPr>
            <a:fld id="{EEC34FA2-39AB-4DC1-A1EE-29074551E6E5}" type="datetime1">
              <a:rPr lang="nl-NL"/>
              <a:pPr>
                <a:defRPr/>
              </a:pPr>
              <a:t>25-9-2024</a:t>
            </a:fld>
            <a:endParaRPr/>
          </a:p>
        </p:txBody>
      </p:sp>
      <p:sp>
        <p:nvSpPr>
          <p:cNvPr id="5" name="Tijdelijke aanduiding voor voettekst 4">
            <a:extLst>
              <a:ext uri="{FF2B5EF4-FFF2-40B4-BE49-F238E27FC236}">
                <a16:creationId xmlns:a16="http://schemas.microsoft.com/office/drawing/2014/main" id="{BF385B9B-31AE-DDBA-2F4D-278109403E7C}"/>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42C564D8-C5BC-7005-CE30-F23A0D98FAEE}"/>
              </a:ext>
            </a:extLst>
          </p:cNvPr>
          <p:cNvSpPr txBox="1">
            <a:spLocks noGrp="1"/>
          </p:cNvSpPr>
          <p:nvPr>
            <p:ph type="sldNum" sz="quarter" idx="12"/>
          </p:nvPr>
        </p:nvSpPr>
        <p:spPr>
          <a:ln/>
        </p:spPr>
        <p:txBody>
          <a:bodyPr/>
          <a:lstStyle>
            <a:lvl1pPr>
              <a:defRPr/>
            </a:lvl1pPr>
          </a:lstStyle>
          <a:p>
            <a:pPr>
              <a:defRPr/>
            </a:pPr>
            <a:fld id="{999E9055-50A5-494C-BAFB-15913DDD7963}" type="slidenum">
              <a:rPr/>
              <a:pPr>
                <a:defRPr/>
              </a:pPr>
              <a:t>‹nr.›</a:t>
            </a:fld>
            <a:endParaRPr/>
          </a:p>
        </p:txBody>
      </p:sp>
    </p:spTree>
    <p:extLst>
      <p:ext uri="{BB962C8B-B14F-4D97-AF65-F5344CB8AC3E}">
        <p14:creationId xmlns:p14="http://schemas.microsoft.com/office/powerpoint/2010/main" val="7638724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txBox="1">
            <a:spLocks noGrp="1"/>
          </p:cNvSpPr>
          <p:nvPr>
            <p:ph type="title"/>
          </p:nvPr>
        </p:nvSpPr>
        <p:spPr>
          <a:xfrm>
            <a:off x="831847" y="1709735"/>
            <a:ext cx="10515600" cy="2852735"/>
          </a:xfrm>
        </p:spPr>
        <p:txBody>
          <a:bodyPr anchor="b"/>
          <a:lstStyle>
            <a:lvl1pPr>
              <a:defRPr sz="6000"/>
            </a:lvl1pPr>
          </a:lstStyle>
          <a:p>
            <a:pPr lvl="0"/>
            <a:r>
              <a:rPr lang="nl-NL"/>
              <a:t>Klik om stijl te bewerken</a:t>
            </a:r>
          </a:p>
        </p:txBody>
      </p:sp>
      <p:sp>
        <p:nvSpPr>
          <p:cNvPr id="3" name="Tijdelijke aanduiding voor tekst 2"/>
          <p:cNvSpPr txBox="1">
            <a:spLocks noGrp="1"/>
          </p:cNvSpPr>
          <p:nvPr>
            <p:ph type="body" idx="1"/>
          </p:nvPr>
        </p:nvSpPr>
        <p:spPr>
          <a:xfrm>
            <a:off x="831847" y="4589465"/>
            <a:ext cx="10515600" cy="1500182"/>
          </a:xfrm>
        </p:spPr>
        <p:txBody>
          <a:bodyPr/>
          <a:lstStyle>
            <a:lvl1pPr marL="0" indent="0">
              <a:buNone/>
              <a:defRPr sz="2400">
                <a:solidFill>
                  <a:srgbClr val="767676"/>
                </a:solidFill>
              </a:defRPr>
            </a:lvl1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4007A9C-1CC4-C93F-ED71-50D77E8AE74B}"/>
              </a:ext>
            </a:extLst>
          </p:cNvPr>
          <p:cNvSpPr txBox="1">
            <a:spLocks noGrp="1"/>
          </p:cNvSpPr>
          <p:nvPr>
            <p:ph type="dt" sz="half" idx="10"/>
          </p:nvPr>
        </p:nvSpPr>
        <p:spPr>
          <a:ln/>
        </p:spPr>
        <p:txBody>
          <a:bodyPr/>
          <a:lstStyle>
            <a:lvl1pPr>
              <a:defRPr/>
            </a:lvl1pPr>
          </a:lstStyle>
          <a:p>
            <a:pPr>
              <a:defRPr/>
            </a:pPr>
            <a:fld id="{04E6392E-376A-4EB4-8F70-B7C436301497}" type="datetime1">
              <a:rPr lang="nl-NL"/>
              <a:pPr>
                <a:defRPr/>
              </a:pPr>
              <a:t>25-9-2024</a:t>
            </a:fld>
            <a:endParaRPr/>
          </a:p>
        </p:txBody>
      </p:sp>
      <p:sp>
        <p:nvSpPr>
          <p:cNvPr id="5" name="Tijdelijke aanduiding voor voettekst 4">
            <a:extLst>
              <a:ext uri="{FF2B5EF4-FFF2-40B4-BE49-F238E27FC236}">
                <a16:creationId xmlns:a16="http://schemas.microsoft.com/office/drawing/2014/main" id="{D12508B7-E037-CA98-7B34-CC09834B862F}"/>
              </a:ext>
            </a:extLst>
          </p:cNvPr>
          <p:cNvSpPr txBox="1">
            <a:spLocks noGrp="1"/>
          </p:cNvSpPr>
          <p:nvPr>
            <p:ph type="ftr" sz="quarter" idx="11"/>
          </p:nvPr>
        </p:nvSpPr>
        <p:spPr>
          <a:ln/>
        </p:spPr>
        <p:txBody>
          <a:bodyPr/>
          <a:lstStyle>
            <a:lvl1pPr>
              <a:defRPr/>
            </a:lvl1pPr>
          </a:lstStyle>
          <a:p>
            <a:pPr>
              <a:defRPr/>
            </a:pPr>
            <a:endParaRPr/>
          </a:p>
        </p:txBody>
      </p:sp>
      <p:sp>
        <p:nvSpPr>
          <p:cNvPr id="6" name="Tijdelijke aanduiding voor dianummer 5">
            <a:extLst>
              <a:ext uri="{FF2B5EF4-FFF2-40B4-BE49-F238E27FC236}">
                <a16:creationId xmlns:a16="http://schemas.microsoft.com/office/drawing/2014/main" id="{A11F0F7F-3690-EE57-B882-E1E348210918}"/>
              </a:ext>
            </a:extLst>
          </p:cNvPr>
          <p:cNvSpPr txBox="1">
            <a:spLocks noGrp="1"/>
          </p:cNvSpPr>
          <p:nvPr>
            <p:ph type="sldNum" sz="quarter" idx="12"/>
          </p:nvPr>
        </p:nvSpPr>
        <p:spPr>
          <a:ln/>
        </p:spPr>
        <p:txBody>
          <a:bodyPr/>
          <a:lstStyle>
            <a:lvl1pPr>
              <a:defRPr/>
            </a:lvl1pPr>
          </a:lstStyle>
          <a:p>
            <a:pPr>
              <a:defRPr/>
            </a:pPr>
            <a:fld id="{3FC18283-A27B-4612-8701-0ABE5587DBBC}" type="slidenum">
              <a:rPr/>
              <a:pPr>
                <a:defRPr/>
              </a:pPr>
              <a:t>‹nr.›</a:t>
            </a:fld>
            <a:endParaRPr/>
          </a:p>
        </p:txBody>
      </p:sp>
    </p:spTree>
    <p:extLst>
      <p:ext uri="{BB962C8B-B14F-4D97-AF65-F5344CB8AC3E}">
        <p14:creationId xmlns:p14="http://schemas.microsoft.com/office/powerpoint/2010/main" val="860843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stijl te bewerken</a:t>
            </a:r>
          </a:p>
        </p:txBody>
      </p:sp>
      <p:sp>
        <p:nvSpPr>
          <p:cNvPr id="3" name="Tijdelijke aanduiding voor inhoud 2"/>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a:extLst>
              <a:ext uri="{FF2B5EF4-FFF2-40B4-BE49-F238E27FC236}">
                <a16:creationId xmlns:a16="http://schemas.microsoft.com/office/drawing/2014/main" id="{6484CE58-A3DD-B435-E7DE-1270B54849FF}"/>
              </a:ext>
            </a:extLst>
          </p:cNvPr>
          <p:cNvSpPr txBox="1">
            <a:spLocks noGrp="1"/>
          </p:cNvSpPr>
          <p:nvPr>
            <p:ph type="dt" sz="half" idx="10"/>
          </p:nvPr>
        </p:nvSpPr>
        <p:spPr>
          <a:ln/>
        </p:spPr>
        <p:txBody>
          <a:bodyPr/>
          <a:lstStyle>
            <a:lvl1pPr>
              <a:defRPr/>
            </a:lvl1pPr>
          </a:lstStyle>
          <a:p>
            <a:pPr>
              <a:defRPr/>
            </a:pPr>
            <a:fld id="{570C5E95-A1A1-4F3A-8A60-1A7D9D02176A}" type="datetime1">
              <a:rPr lang="nl-NL"/>
              <a:pPr>
                <a:defRPr/>
              </a:pPr>
              <a:t>25-9-2024</a:t>
            </a:fld>
            <a:endParaRPr/>
          </a:p>
        </p:txBody>
      </p:sp>
      <p:sp>
        <p:nvSpPr>
          <p:cNvPr id="6" name="Tijdelijke aanduiding voor voettekst 4">
            <a:extLst>
              <a:ext uri="{FF2B5EF4-FFF2-40B4-BE49-F238E27FC236}">
                <a16:creationId xmlns:a16="http://schemas.microsoft.com/office/drawing/2014/main" id="{13E050A1-7908-7224-FB92-09BE86A3600C}"/>
              </a:ext>
            </a:extLst>
          </p:cNvPr>
          <p:cNvSpPr txBox="1">
            <a:spLocks noGrp="1"/>
          </p:cNvSpPr>
          <p:nvPr>
            <p:ph type="ftr" sz="quarter" idx="11"/>
          </p:nvPr>
        </p:nvSpPr>
        <p:spPr>
          <a:ln/>
        </p:spPr>
        <p:txBody>
          <a:bodyPr/>
          <a:lstStyle>
            <a:lvl1pPr>
              <a:defRPr/>
            </a:lvl1pPr>
          </a:lstStyle>
          <a:p>
            <a:pPr>
              <a:defRPr/>
            </a:pPr>
            <a:endParaRPr/>
          </a:p>
        </p:txBody>
      </p:sp>
      <p:sp>
        <p:nvSpPr>
          <p:cNvPr id="7" name="Tijdelijke aanduiding voor dianummer 5">
            <a:extLst>
              <a:ext uri="{FF2B5EF4-FFF2-40B4-BE49-F238E27FC236}">
                <a16:creationId xmlns:a16="http://schemas.microsoft.com/office/drawing/2014/main" id="{DFE73655-85C6-5ADB-B252-6B92C4512419}"/>
              </a:ext>
            </a:extLst>
          </p:cNvPr>
          <p:cNvSpPr txBox="1">
            <a:spLocks noGrp="1"/>
          </p:cNvSpPr>
          <p:nvPr>
            <p:ph type="sldNum" sz="quarter" idx="12"/>
          </p:nvPr>
        </p:nvSpPr>
        <p:spPr>
          <a:ln/>
        </p:spPr>
        <p:txBody>
          <a:bodyPr/>
          <a:lstStyle>
            <a:lvl1pPr>
              <a:defRPr/>
            </a:lvl1pPr>
          </a:lstStyle>
          <a:p>
            <a:pPr>
              <a:defRPr/>
            </a:pPr>
            <a:fld id="{8E0DBF7A-E13F-47F0-80D4-5CD8C2485EF4}" type="slidenum">
              <a:rPr/>
              <a:pPr>
                <a:defRPr/>
              </a:pPr>
              <a:t>‹nr.›</a:t>
            </a:fld>
            <a:endParaRPr/>
          </a:p>
        </p:txBody>
      </p:sp>
    </p:spTree>
    <p:extLst>
      <p:ext uri="{BB962C8B-B14F-4D97-AF65-F5344CB8AC3E}">
        <p14:creationId xmlns:p14="http://schemas.microsoft.com/office/powerpoint/2010/main" val="420612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txBox="1">
            <a:spLocks noGrp="1"/>
          </p:cNvSpPr>
          <p:nvPr>
            <p:ph type="title"/>
          </p:nvPr>
        </p:nvSpPr>
        <p:spPr>
          <a:xfrm>
            <a:off x="839784" y="365129"/>
            <a:ext cx="10515600" cy="1325559"/>
          </a:xfrm>
        </p:spPr>
        <p:txBody>
          <a:bodyPr/>
          <a:lstStyle>
            <a:lvl1pPr>
              <a:defRPr/>
            </a:lvl1pPr>
          </a:lstStyle>
          <a:p>
            <a:pPr lvl="0"/>
            <a:r>
              <a:rPr lang="nl-NL"/>
              <a:t>Klik om stijl te bewerken</a:t>
            </a:r>
          </a:p>
        </p:txBody>
      </p:sp>
      <p:sp>
        <p:nvSpPr>
          <p:cNvPr id="3" name="Tijdelijke aanduiding voor tekst 2"/>
          <p:cNvSpPr txBox="1">
            <a:spLocks noGrp="1"/>
          </p:cNvSpPr>
          <p:nvPr>
            <p:ph type="body" idx="1"/>
          </p:nvPr>
        </p:nvSpPr>
        <p:spPr>
          <a:xfrm>
            <a:off x="839784" y="1681160"/>
            <a:ext cx="5157782" cy="823910"/>
          </a:xfrm>
        </p:spPr>
        <p:txBody>
          <a:bodyPr anchor="b"/>
          <a:lstStyle>
            <a:lvl1pPr marL="0" indent="0">
              <a:buNone/>
              <a:defRPr sz="2400" b="1"/>
            </a:lvl1pPr>
          </a:lstStyle>
          <a:p>
            <a:pPr lvl="0"/>
            <a:r>
              <a:rPr lang="nl-NL"/>
              <a:t>Klikken om de tekststijl van het model te bewerken</a:t>
            </a:r>
          </a:p>
        </p:txBody>
      </p:sp>
      <p:sp>
        <p:nvSpPr>
          <p:cNvPr id="4" name="Tijdelijke aanduiding voor inhoud 3"/>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txBox="1">
            <a:spLocks noGrp="1"/>
          </p:cNvSpPr>
          <p:nvPr>
            <p:ph type="body" idx="3"/>
          </p:nvPr>
        </p:nvSpPr>
        <p:spPr>
          <a:xfrm>
            <a:off x="6172200" y="1681160"/>
            <a:ext cx="5183184" cy="823910"/>
          </a:xfrm>
        </p:spPr>
        <p:txBody>
          <a:bodyPr anchor="b"/>
          <a:lstStyle>
            <a:lvl1pPr marL="0" indent="0">
              <a:buNone/>
              <a:defRPr sz="2400" b="1"/>
            </a:lvl1pPr>
          </a:lstStyle>
          <a:p>
            <a:pPr lvl="0"/>
            <a:r>
              <a:rPr lang="nl-NL"/>
              <a:t>Klikken om de tekststijl van het model te bewerken</a:t>
            </a:r>
          </a:p>
        </p:txBody>
      </p:sp>
      <p:sp>
        <p:nvSpPr>
          <p:cNvPr id="6" name="Tijdelijke aanduiding voor inhoud 5"/>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5CA3BE-AB80-8B67-6718-95588AEF2CA9}"/>
              </a:ext>
            </a:extLst>
          </p:cNvPr>
          <p:cNvSpPr txBox="1">
            <a:spLocks noGrp="1"/>
          </p:cNvSpPr>
          <p:nvPr>
            <p:ph type="dt" sz="half" idx="10"/>
          </p:nvPr>
        </p:nvSpPr>
        <p:spPr>
          <a:ln/>
        </p:spPr>
        <p:txBody>
          <a:bodyPr/>
          <a:lstStyle>
            <a:lvl1pPr>
              <a:defRPr/>
            </a:lvl1pPr>
          </a:lstStyle>
          <a:p>
            <a:pPr>
              <a:defRPr/>
            </a:pPr>
            <a:fld id="{FA956A72-ECFB-4DD6-BA6A-82A97CEFB039}" type="datetime1">
              <a:rPr lang="nl-NL"/>
              <a:pPr>
                <a:defRPr/>
              </a:pPr>
              <a:t>25-9-2024</a:t>
            </a:fld>
            <a:endParaRPr/>
          </a:p>
        </p:txBody>
      </p:sp>
      <p:sp>
        <p:nvSpPr>
          <p:cNvPr id="8" name="Tijdelijke aanduiding voor voettekst 4">
            <a:extLst>
              <a:ext uri="{FF2B5EF4-FFF2-40B4-BE49-F238E27FC236}">
                <a16:creationId xmlns:a16="http://schemas.microsoft.com/office/drawing/2014/main" id="{E6139545-15D9-5CDB-D628-CC8F52100A39}"/>
              </a:ext>
            </a:extLst>
          </p:cNvPr>
          <p:cNvSpPr txBox="1">
            <a:spLocks noGrp="1"/>
          </p:cNvSpPr>
          <p:nvPr>
            <p:ph type="ftr" sz="quarter" idx="11"/>
          </p:nvPr>
        </p:nvSpPr>
        <p:spPr>
          <a:ln/>
        </p:spPr>
        <p:txBody>
          <a:bodyPr/>
          <a:lstStyle>
            <a:lvl1pPr>
              <a:defRPr/>
            </a:lvl1pPr>
          </a:lstStyle>
          <a:p>
            <a:pPr>
              <a:defRPr/>
            </a:pPr>
            <a:endParaRPr/>
          </a:p>
        </p:txBody>
      </p:sp>
      <p:sp>
        <p:nvSpPr>
          <p:cNvPr id="9" name="Tijdelijke aanduiding voor dianummer 5">
            <a:extLst>
              <a:ext uri="{FF2B5EF4-FFF2-40B4-BE49-F238E27FC236}">
                <a16:creationId xmlns:a16="http://schemas.microsoft.com/office/drawing/2014/main" id="{5FD4E7B3-D810-E93B-6A70-B2E30D7E5F7D}"/>
              </a:ext>
            </a:extLst>
          </p:cNvPr>
          <p:cNvSpPr txBox="1">
            <a:spLocks noGrp="1"/>
          </p:cNvSpPr>
          <p:nvPr>
            <p:ph type="sldNum" sz="quarter" idx="12"/>
          </p:nvPr>
        </p:nvSpPr>
        <p:spPr>
          <a:ln/>
        </p:spPr>
        <p:txBody>
          <a:bodyPr/>
          <a:lstStyle>
            <a:lvl1pPr>
              <a:defRPr/>
            </a:lvl1pPr>
          </a:lstStyle>
          <a:p>
            <a:pPr>
              <a:defRPr/>
            </a:pPr>
            <a:fld id="{03EADC76-16BC-4E92-A1F2-DA30EBBDD1B2}" type="slidenum">
              <a:rPr/>
              <a:pPr>
                <a:defRPr/>
              </a:pPr>
              <a:t>‹nr.›</a:t>
            </a:fld>
            <a:endParaRPr/>
          </a:p>
        </p:txBody>
      </p:sp>
    </p:spTree>
    <p:extLst>
      <p:ext uri="{BB962C8B-B14F-4D97-AF65-F5344CB8AC3E}">
        <p14:creationId xmlns:p14="http://schemas.microsoft.com/office/powerpoint/2010/main" val="150932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stijl te bewerken</a:t>
            </a:r>
          </a:p>
        </p:txBody>
      </p:sp>
      <p:sp>
        <p:nvSpPr>
          <p:cNvPr id="3" name="Tijdelijke aanduiding voor datum 3">
            <a:extLst>
              <a:ext uri="{FF2B5EF4-FFF2-40B4-BE49-F238E27FC236}">
                <a16:creationId xmlns:a16="http://schemas.microsoft.com/office/drawing/2014/main" id="{9C5B3B05-16E8-EA41-5FEA-565A6B7950F2}"/>
              </a:ext>
            </a:extLst>
          </p:cNvPr>
          <p:cNvSpPr txBox="1">
            <a:spLocks noGrp="1"/>
          </p:cNvSpPr>
          <p:nvPr>
            <p:ph type="dt" sz="half" idx="10"/>
          </p:nvPr>
        </p:nvSpPr>
        <p:spPr>
          <a:ln/>
        </p:spPr>
        <p:txBody>
          <a:bodyPr/>
          <a:lstStyle>
            <a:lvl1pPr>
              <a:defRPr/>
            </a:lvl1pPr>
          </a:lstStyle>
          <a:p>
            <a:pPr>
              <a:defRPr/>
            </a:pPr>
            <a:fld id="{2FAC4B88-22E8-4FF3-B643-E780B402933B}" type="datetime1">
              <a:rPr lang="nl-NL"/>
              <a:pPr>
                <a:defRPr/>
              </a:pPr>
              <a:t>25-9-2024</a:t>
            </a:fld>
            <a:endParaRPr/>
          </a:p>
        </p:txBody>
      </p:sp>
      <p:sp>
        <p:nvSpPr>
          <p:cNvPr id="4" name="Tijdelijke aanduiding voor voettekst 4">
            <a:extLst>
              <a:ext uri="{FF2B5EF4-FFF2-40B4-BE49-F238E27FC236}">
                <a16:creationId xmlns:a16="http://schemas.microsoft.com/office/drawing/2014/main" id="{B7B075BE-1091-B1CF-1159-5F093BFEA482}"/>
              </a:ext>
            </a:extLst>
          </p:cNvPr>
          <p:cNvSpPr txBox="1">
            <a:spLocks noGrp="1"/>
          </p:cNvSpPr>
          <p:nvPr>
            <p:ph type="ftr" sz="quarter" idx="11"/>
          </p:nvPr>
        </p:nvSpPr>
        <p:spPr>
          <a:ln/>
        </p:spPr>
        <p:txBody>
          <a:bodyPr/>
          <a:lstStyle>
            <a:lvl1pPr>
              <a:defRPr/>
            </a:lvl1pPr>
          </a:lstStyle>
          <a:p>
            <a:pPr>
              <a:defRPr/>
            </a:pPr>
            <a:endParaRPr/>
          </a:p>
        </p:txBody>
      </p:sp>
      <p:sp>
        <p:nvSpPr>
          <p:cNvPr id="5" name="Tijdelijke aanduiding voor dianummer 5">
            <a:extLst>
              <a:ext uri="{FF2B5EF4-FFF2-40B4-BE49-F238E27FC236}">
                <a16:creationId xmlns:a16="http://schemas.microsoft.com/office/drawing/2014/main" id="{810D4791-03E0-7B07-17FA-2F8B28398467}"/>
              </a:ext>
            </a:extLst>
          </p:cNvPr>
          <p:cNvSpPr txBox="1">
            <a:spLocks noGrp="1"/>
          </p:cNvSpPr>
          <p:nvPr>
            <p:ph type="sldNum" sz="quarter" idx="12"/>
          </p:nvPr>
        </p:nvSpPr>
        <p:spPr>
          <a:ln/>
        </p:spPr>
        <p:txBody>
          <a:bodyPr/>
          <a:lstStyle>
            <a:lvl1pPr>
              <a:defRPr/>
            </a:lvl1pPr>
          </a:lstStyle>
          <a:p>
            <a:pPr>
              <a:defRPr/>
            </a:pPr>
            <a:fld id="{D691CB56-EAEE-406F-99B9-3546AD3DE4F6}" type="slidenum">
              <a:rPr/>
              <a:pPr>
                <a:defRPr/>
              </a:pPr>
              <a:t>‹nr.›</a:t>
            </a:fld>
            <a:endParaRPr/>
          </a:p>
        </p:txBody>
      </p:sp>
    </p:spTree>
    <p:extLst>
      <p:ext uri="{BB962C8B-B14F-4D97-AF65-F5344CB8AC3E}">
        <p14:creationId xmlns:p14="http://schemas.microsoft.com/office/powerpoint/2010/main" val="782934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D77B54FC-BEA6-89DD-0987-07EAA79112E3}"/>
              </a:ext>
            </a:extLst>
          </p:cNvPr>
          <p:cNvSpPr txBox="1">
            <a:spLocks noGrp="1"/>
          </p:cNvSpPr>
          <p:nvPr>
            <p:ph type="dt" sz="half" idx="10"/>
          </p:nvPr>
        </p:nvSpPr>
        <p:spPr>
          <a:ln/>
        </p:spPr>
        <p:txBody>
          <a:bodyPr/>
          <a:lstStyle>
            <a:lvl1pPr>
              <a:defRPr/>
            </a:lvl1pPr>
          </a:lstStyle>
          <a:p>
            <a:pPr>
              <a:defRPr/>
            </a:pPr>
            <a:fld id="{423B67F8-8D45-45ED-9F6B-665AFDAFA90B}" type="datetime1">
              <a:rPr lang="nl-NL"/>
              <a:pPr>
                <a:defRPr/>
              </a:pPr>
              <a:t>25-9-2024</a:t>
            </a:fld>
            <a:endParaRPr/>
          </a:p>
        </p:txBody>
      </p:sp>
      <p:sp>
        <p:nvSpPr>
          <p:cNvPr id="3" name="Tijdelijke aanduiding voor voettekst 4">
            <a:extLst>
              <a:ext uri="{FF2B5EF4-FFF2-40B4-BE49-F238E27FC236}">
                <a16:creationId xmlns:a16="http://schemas.microsoft.com/office/drawing/2014/main" id="{7C5FD3B8-88CA-BAE4-C6C1-F7DF7243AED5}"/>
              </a:ext>
            </a:extLst>
          </p:cNvPr>
          <p:cNvSpPr txBox="1">
            <a:spLocks noGrp="1"/>
          </p:cNvSpPr>
          <p:nvPr>
            <p:ph type="ftr" sz="quarter" idx="11"/>
          </p:nvPr>
        </p:nvSpPr>
        <p:spPr>
          <a:ln/>
        </p:spPr>
        <p:txBody>
          <a:bodyPr/>
          <a:lstStyle>
            <a:lvl1pPr>
              <a:defRPr/>
            </a:lvl1pPr>
          </a:lstStyle>
          <a:p>
            <a:pPr>
              <a:defRPr/>
            </a:pPr>
            <a:endParaRPr/>
          </a:p>
        </p:txBody>
      </p:sp>
      <p:sp>
        <p:nvSpPr>
          <p:cNvPr id="4" name="Tijdelijke aanduiding voor dianummer 5">
            <a:extLst>
              <a:ext uri="{FF2B5EF4-FFF2-40B4-BE49-F238E27FC236}">
                <a16:creationId xmlns:a16="http://schemas.microsoft.com/office/drawing/2014/main" id="{E251FF1C-BAF6-C602-9A96-C1B501E6305A}"/>
              </a:ext>
            </a:extLst>
          </p:cNvPr>
          <p:cNvSpPr txBox="1">
            <a:spLocks noGrp="1"/>
          </p:cNvSpPr>
          <p:nvPr>
            <p:ph type="sldNum" sz="quarter" idx="12"/>
          </p:nvPr>
        </p:nvSpPr>
        <p:spPr>
          <a:ln/>
        </p:spPr>
        <p:txBody>
          <a:bodyPr/>
          <a:lstStyle>
            <a:lvl1pPr>
              <a:defRPr/>
            </a:lvl1pPr>
          </a:lstStyle>
          <a:p>
            <a:pPr>
              <a:defRPr/>
            </a:pPr>
            <a:fld id="{C5A98EAF-15BE-4F7B-9FAC-6AAC6B3B213C}" type="slidenum">
              <a:rPr/>
              <a:pPr>
                <a:defRPr/>
              </a:pPr>
              <a:t>‹nr.›</a:t>
            </a:fld>
            <a:endParaRPr/>
          </a:p>
        </p:txBody>
      </p:sp>
    </p:spTree>
    <p:extLst>
      <p:ext uri="{BB962C8B-B14F-4D97-AF65-F5344CB8AC3E}">
        <p14:creationId xmlns:p14="http://schemas.microsoft.com/office/powerpoint/2010/main" val="223903275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inhoud 2"/>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569AD0E2-C296-7CD7-4838-F9D1008510E3}"/>
              </a:ext>
            </a:extLst>
          </p:cNvPr>
          <p:cNvSpPr txBox="1">
            <a:spLocks noGrp="1"/>
          </p:cNvSpPr>
          <p:nvPr>
            <p:ph type="dt" sz="half" idx="10"/>
          </p:nvPr>
        </p:nvSpPr>
        <p:spPr>
          <a:ln/>
        </p:spPr>
        <p:txBody>
          <a:bodyPr/>
          <a:lstStyle>
            <a:lvl1pPr>
              <a:defRPr/>
            </a:lvl1pPr>
          </a:lstStyle>
          <a:p>
            <a:pPr>
              <a:defRPr/>
            </a:pPr>
            <a:fld id="{16D03398-522B-4EF3-9BB2-932625C81367}" type="datetime1">
              <a:rPr lang="nl-NL"/>
              <a:pPr>
                <a:defRPr/>
              </a:pPr>
              <a:t>25-9-2024</a:t>
            </a:fld>
            <a:endParaRPr/>
          </a:p>
        </p:txBody>
      </p:sp>
      <p:sp>
        <p:nvSpPr>
          <p:cNvPr id="6" name="Tijdelijke aanduiding voor voettekst 4">
            <a:extLst>
              <a:ext uri="{FF2B5EF4-FFF2-40B4-BE49-F238E27FC236}">
                <a16:creationId xmlns:a16="http://schemas.microsoft.com/office/drawing/2014/main" id="{06B02908-C2D5-65A6-EA50-B97081927020}"/>
              </a:ext>
            </a:extLst>
          </p:cNvPr>
          <p:cNvSpPr txBox="1">
            <a:spLocks noGrp="1"/>
          </p:cNvSpPr>
          <p:nvPr>
            <p:ph type="ftr" sz="quarter" idx="11"/>
          </p:nvPr>
        </p:nvSpPr>
        <p:spPr>
          <a:ln/>
        </p:spPr>
        <p:txBody>
          <a:bodyPr/>
          <a:lstStyle>
            <a:lvl1pPr>
              <a:defRPr/>
            </a:lvl1pPr>
          </a:lstStyle>
          <a:p>
            <a:pPr>
              <a:defRPr/>
            </a:pPr>
            <a:endParaRPr/>
          </a:p>
        </p:txBody>
      </p:sp>
      <p:sp>
        <p:nvSpPr>
          <p:cNvPr id="7" name="Tijdelijke aanduiding voor dianummer 5">
            <a:extLst>
              <a:ext uri="{FF2B5EF4-FFF2-40B4-BE49-F238E27FC236}">
                <a16:creationId xmlns:a16="http://schemas.microsoft.com/office/drawing/2014/main" id="{987AED09-4BA8-A7CB-A2EA-536062E40C32}"/>
              </a:ext>
            </a:extLst>
          </p:cNvPr>
          <p:cNvSpPr txBox="1">
            <a:spLocks noGrp="1"/>
          </p:cNvSpPr>
          <p:nvPr>
            <p:ph type="sldNum" sz="quarter" idx="12"/>
          </p:nvPr>
        </p:nvSpPr>
        <p:spPr>
          <a:ln/>
        </p:spPr>
        <p:txBody>
          <a:bodyPr/>
          <a:lstStyle>
            <a:lvl1pPr>
              <a:defRPr/>
            </a:lvl1pPr>
          </a:lstStyle>
          <a:p>
            <a:pPr>
              <a:defRPr/>
            </a:pPr>
            <a:fld id="{DCAEBF8E-B7DE-499A-981D-1FE93A104845}" type="slidenum">
              <a:rPr/>
              <a:pPr>
                <a:defRPr/>
              </a:pPr>
              <a:t>‹nr.›</a:t>
            </a:fld>
            <a:endParaRPr/>
          </a:p>
        </p:txBody>
      </p:sp>
    </p:spTree>
    <p:extLst>
      <p:ext uri="{BB962C8B-B14F-4D97-AF65-F5344CB8AC3E}">
        <p14:creationId xmlns:p14="http://schemas.microsoft.com/office/powerpoint/2010/main" val="34437134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txBox="1">
            <a:spLocks noGrp="1"/>
          </p:cNvSpPr>
          <p:nvPr>
            <p:ph type="title"/>
          </p:nvPr>
        </p:nvSpPr>
        <p:spPr>
          <a:xfrm>
            <a:off x="839784" y="457200"/>
            <a:ext cx="3932240" cy="1600200"/>
          </a:xfrm>
        </p:spPr>
        <p:txBody>
          <a:bodyPr anchor="b"/>
          <a:lstStyle>
            <a:lvl1pPr>
              <a:defRPr sz="3200"/>
            </a:lvl1pPr>
          </a:lstStyle>
          <a:p>
            <a:pPr lvl="0"/>
            <a:r>
              <a:rPr lang="nl-NL"/>
              <a:t>Klik om stijl te bewerken</a:t>
            </a:r>
          </a:p>
        </p:txBody>
      </p:sp>
      <p:sp>
        <p:nvSpPr>
          <p:cNvPr id="3" name="Tijdelijke aanduiding voor afbeelding 2"/>
          <p:cNvSpPr txBox="1">
            <a:spLocks noGrp="1"/>
          </p:cNvSpPr>
          <p:nvPr>
            <p:ph type="pic" idx="1"/>
          </p:nvPr>
        </p:nvSpPr>
        <p:spPr>
          <a:xfrm>
            <a:off x="5183184" y="987423"/>
            <a:ext cx="6172200" cy="4873623"/>
          </a:xfrm>
        </p:spPr>
        <p:txBody>
          <a:bodyPr>
            <a:normAutofit/>
          </a:bodyPr>
          <a:lstStyle>
            <a:lvl1pPr marL="0" indent="0">
              <a:buNone/>
              <a:defRPr sz="3200"/>
            </a:lvl1pPr>
          </a:lstStyle>
          <a:p>
            <a:pPr lvl="0"/>
            <a:endParaRPr lang="nl-NL" noProof="0"/>
          </a:p>
        </p:txBody>
      </p:sp>
      <p:sp>
        <p:nvSpPr>
          <p:cNvPr id="4" name="Tijdelijke aanduiding voor tekst 3"/>
          <p:cNvSpPr txBox="1">
            <a:spLocks noGrp="1"/>
          </p:cNvSpPr>
          <p:nvPr>
            <p:ph type="body" idx="2"/>
          </p:nvPr>
        </p:nvSpPr>
        <p:spPr>
          <a:xfrm>
            <a:off x="839784" y="2057400"/>
            <a:ext cx="3932240" cy="3811584"/>
          </a:xfrm>
        </p:spPr>
        <p:txBody>
          <a:bodyPr/>
          <a:lstStyle>
            <a:lvl1pPr marL="0" indent="0">
              <a:buNone/>
              <a:defRPr sz="1600"/>
            </a:lvl1pPr>
          </a:lstStyle>
          <a:p>
            <a:pPr lvl="0"/>
            <a:r>
              <a:rPr lang="nl-NL"/>
              <a:t>Klikken om de tekststijl van het model te bewerken</a:t>
            </a:r>
          </a:p>
        </p:txBody>
      </p:sp>
      <p:sp>
        <p:nvSpPr>
          <p:cNvPr id="5" name="Tijdelijke aanduiding voor datum 3">
            <a:extLst>
              <a:ext uri="{FF2B5EF4-FFF2-40B4-BE49-F238E27FC236}">
                <a16:creationId xmlns:a16="http://schemas.microsoft.com/office/drawing/2014/main" id="{65CDC652-3C70-35C9-63C4-0239AD79AFB7}"/>
              </a:ext>
            </a:extLst>
          </p:cNvPr>
          <p:cNvSpPr txBox="1">
            <a:spLocks noGrp="1"/>
          </p:cNvSpPr>
          <p:nvPr>
            <p:ph type="dt" sz="half" idx="10"/>
          </p:nvPr>
        </p:nvSpPr>
        <p:spPr>
          <a:ln/>
        </p:spPr>
        <p:txBody>
          <a:bodyPr/>
          <a:lstStyle>
            <a:lvl1pPr>
              <a:defRPr/>
            </a:lvl1pPr>
          </a:lstStyle>
          <a:p>
            <a:pPr>
              <a:defRPr/>
            </a:pPr>
            <a:fld id="{627E6C58-5B5C-4436-8301-A2404FA99149}" type="datetime1">
              <a:rPr lang="nl-NL"/>
              <a:pPr>
                <a:defRPr/>
              </a:pPr>
              <a:t>25-9-2024</a:t>
            </a:fld>
            <a:endParaRPr/>
          </a:p>
        </p:txBody>
      </p:sp>
      <p:sp>
        <p:nvSpPr>
          <p:cNvPr id="6" name="Tijdelijke aanduiding voor voettekst 4">
            <a:extLst>
              <a:ext uri="{FF2B5EF4-FFF2-40B4-BE49-F238E27FC236}">
                <a16:creationId xmlns:a16="http://schemas.microsoft.com/office/drawing/2014/main" id="{193F53A3-A967-F0BF-4E55-CEDB69D9B018}"/>
              </a:ext>
            </a:extLst>
          </p:cNvPr>
          <p:cNvSpPr txBox="1">
            <a:spLocks noGrp="1"/>
          </p:cNvSpPr>
          <p:nvPr>
            <p:ph type="ftr" sz="quarter" idx="11"/>
          </p:nvPr>
        </p:nvSpPr>
        <p:spPr>
          <a:ln/>
        </p:spPr>
        <p:txBody>
          <a:bodyPr/>
          <a:lstStyle>
            <a:lvl1pPr>
              <a:defRPr/>
            </a:lvl1pPr>
          </a:lstStyle>
          <a:p>
            <a:pPr>
              <a:defRPr/>
            </a:pPr>
            <a:endParaRPr/>
          </a:p>
        </p:txBody>
      </p:sp>
      <p:sp>
        <p:nvSpPr>
          <p:cNvPr id="7" name="Tijdelijke aanduiding voor dianummer 5">
            <a:extLst>
              <a:ext uri="{FF2B5EF4-FFF2-40B4-BE49-F238E27FC236}">
                <a16:creationId xmlns:a16="http://schemas.microsoft.com/office/drawing/2014/main" id="{1CEF7284-CE0A-569B-9C83-186E63E338EB}"/>
              </a:ext>
            </a:extLst>
          </p:cNvPr>
          <p:cNvSpPr txBox="1">
            <a:spLocks noGrp="1"/>
          </p:cNvSpPr>
          <p:nvPr>
            <p:ph type="sldNum" sz="quarter" idx="12"/>
          </p:nvPr>
        </p:nvSpPr>
        <p:spPr>
          <a:ln/>
        </p:spPr>
        <p:txBody>
          <a:bodyPr/>
          <a:lstStyle>
            <a:lvl1pPr>
              <a:defRPr/>
            </a:lvl1pPr>
          </a:lstStyle>
          <a:p>
            <a:pPr>
              <a:defRPr/>
            </a:pPr>
            <a:fld id="{AA34CCA3-29AB-4AA2-822B-CC29553B3AB7}" type="slidenum">
              <a:rPr/>
              <a:pPr>
                <a:defRPr/>
              </a:pPr>
              <a:t>‹nr.›</a:t>
            </a:fld>
            <a:endParaRPr/>
          </a:p>
        </p:txBody>
      </p:sp>
    </p:spTree>
    <p:extLst>
      <p:ext uri="{BB962C8B-B14F-4D97-AF65-F5344CB8AC3E}">
        <p14:creationId xmlns:p14="http://schemas.microsoft.com/office/powerpoint/2010/main" val="237741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1280006B-EA21-3D40-A72F-49DDE384DEE4}"/>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27" name="Tijdelijke aanduiding voor tekst 2">
            <a:extLst>
              <a:ext uri="{FF2B5EF4-FFF2-40B4-BE49-F238E27FC236}">
                <a16:creationId xmlns:a16="http://schemas.microsoft.com/office/drawing/2014/main" id="{37285520-FDA3-3927-7A92-F0F6EB560AEF}"/>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Klikken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357AFCE9-0E70-2D9D-8245-1306EBE9E96C}"/>
              </a:ext>
            </a:extLst>
          </p:cNvPr>
          <p:cNvSpPr txBox="1">
            <a:spLocks noGrp="1"/>
          </p:cNvSpPr>
          <p:nvPr>
            <p:ph type="dt" sz="half" idx="2"/>
          </p:nvPr>
        </p:nvSpPr>
        <p:spPr>
          <a:xfrm>
            <a:off x="8382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a:defRPr/>
            </a:pPr>
            <a:fld id="{C89C15D1-B902-452E-95D4-28631AFE9636}" type="datetime1">
              <a:rPr lang="nl-NL"/>
              <a:pPr>
                <a:defRPr/>
              </a:pPr>
              <a:t>25-9-2024</a:t>
            </a:fld>
            <a:endParaRPr/>
          </a:p>
        </p:txBody>
      </p:sp>
      <p:sp>
        <p:nvSpPr>
          <p:cNvPr id="5" name="Tijdelijke aanduiding voor voettekst 4">
            <a:extLst>
              <a:ext uri="{FF2B5EF4-FFF2-40B4-BE49-F238E27FC236}">
                <a16:creationId xmlns:a16="http://schemas.microsoft.com/office/drawing/2014/main" id="{77652BFE-4352-F9A5-0EFF-7AB2EF26BA0D}"/>
              </a:ext>
            </a:extLst>
          </p:cNvPr>
          <p:cNvSpPr txBox="1">
            <a:spLocks noGrp="1"/>
          </p:cNvSpPr>
          <p:nvPr>
            <p:ph type="ftr" sz="quarter" idx="3"/>
          </p:nvPr>
        </p:nvSpPr>
        <p:spPr>
          <a:xfrm>
            <a:off x="4038600" y="6356350"/>
            <a:ext cx="41148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a:defRPr/>
            </a:pPr>
            <a:endParaRPr/>
          </a:p>
        </p:txBody>
      </p:sp>
      <p:sp>
        <p:nvSpPr>
          <p:cNvPr id="6" name="Tijdelijke aanduiding voor dianummer 5">
            <a:extLst>
              <a:ext uri="{FF2B5EF4-FFF2-40B4-BE49-F238E27FC236}">
                <a16:creationId xmlns:a16="http://schemas.microsoft.com/office/drawing/2014/main" id="{FC97FA9D-DD60-6421-DE15-9C94A443F7E1}"/>
              </a:ext>
            </a:extLst>
          </p:cNvPr>
          <p:cNvSpPr txBox="1">
            <a:spLocks noGrp="1"/>
          </p:cNvSpPr>
          <p:nvPr>
            <p:ph type="sldNum" sz="quarter" idx="4"/>
          </p:nvPr>
        </p:nvSpPr>
        <p:spPr>
          <a:xfrm>
            <a:off x="8610600" y="6356350"/>
            <a:ext cx="27432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nl-NL" sz="1200" b="0" i="0" u="none" strike="noStrike" kern="1200" cap="none" spc="0" baseline="0">
                <a:solidFill>
                  <a:srgbClr val="767676"/>
                </a:solidFill>
                <a:uFillTx/>
                <a:latin typeface="Aptos"/>
              </a:defRPr>
            </a:lvl1pPr>
          </a:lstStyle>
          <a:p>
            <a:pPr>
              <a:defRPr/>
            </a:pPr>
            <a:fld id="{30E1F72F-BC04-425A-898F-E69BC985848C}" type="slidenum">
              <a:rPr/>
              <a:pPr>
                <a:defRPr/>
              </a:p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0" fontAlgn="base" hangingPunct="0">
        <a:lnSpc>
          <a:spcPct val="90000"/>
        </a:lnSpc>
        <a:spcBef>
          <a:spcPct val="0"/>
        </a:spcBef>
        <a:spcAft>
          <a:spcPct val="0"/>
        </a:spcAft>
        <a:defRPr lang="nl-NL" sz="4400" kern="1200">
          <a:solidFill>
            <a:srgbClr val="000000"/>
          </a:solidFill>
          <a:latin typeface="Aptos Display"/>
        </a:defRPr>
      </a:lvl1pPr>
      <a:lvl2pPr algn="l" rtl="0" eaLnBrk="0" fontAlgn="base" hangingPunct="0">
        <a:lnSpc>
          <a:spcPct val="90000"/>
        </a:lnSpc>
        <a:spcBef>
          <a:spcPct val="0"/>
        </a:spcBef>
        <a:spcAft>
          <a:spcPct val="0"/>
        </a:spcAft>
        <a:defRPr sz="4400">
          <a:solidFill>
            <a:srgbClr val="000000"/>
          </a:solidFill>
          <a:latin typeface="Aptos Display" panose="020B0004020202020204" pitchFamily="34" charset="0"/>
        </a:defRPr>
      </a:lvl2pPr>
      <a:lvl3pPr algn="l" rtl="0" eaLnBrk="0" fontAlgn="base" hangingPunct="0">
        <a:lnSpc>
          <a:spcPct val="90000"/>
        </a:lnSpc>
        <a:spcBef>
          <a:spcPct val="0"/>
        </a:spcBef>
        <a:spcAft>
          <a:spcPct val="0"/>
        </a:spcAft>
        <a:defRPr sz="4400">
          <a:solidFill>
            <a:srgbClr val="000000"/>
          </a:solidFill>
          <a:latin typeface="Aptos Display" panose="020B0004020202020204" pitchFamily="34" charset="0"/>
        </a:defRPr>
      </a:lvl3pPr>
      <a:lvl4pPr algn="l" rtl="0" eaLnBrk="0" fontAlgn="base" hangingPunct="0">
        <a:lnSpc>
          <a:spcPct val="90000"/>
        </a:lnSpc>
        <a:spcBef>
          <a:spcPct val="0"/>
        </a:spcBef>
        <a:spcAft>
          <a:spcPct val="0"/>
        </a:spcAft>
        <a:defRPr sz="4400">
          <a:solidFill>
            <a:srgbClr val="000000"/>
          </a:solidFill>
          <a:latin typeface="Aptos Display" panose="020B0004020202020204" pitchFamily="34" charset="0"/>
        </a:defRPr>
      </a:lvl4pPr>
      <a:lvl5pPr algn="l" rtl="0" eaLnBrk="0" fontAlgn="base" hangingPunct="0">
        <a:lnSpc>
          <a:spcPct val="90000"/>
        </a:lnSpc>
        <a:spcBef>
          <a:spcPct val="0"/>
        </a:spcBef>
        <a:spcAft>
          <a:spcPct val="0"/>
        </a:spcAft>
        <a:defRPr sz="4400">
          <a:solidFill>
            <a:srgbClr val="000000"/>
          </a:solidFill>
          <a:latin typeface="Aptos Display" panose="020B0004020202020204" pitchFamily="34" charset="0"/>
        </a:defRPr>
      </a:lvl5pPr>
      <a:lvl6pPr marL="457200" algn="l" rtl="0" eaLnBrk="0" fontAlgn="base">
        <a:lnSpc>
          <a:spcPct val="90000"/>
        </a:lnSpc>
        <a:spcBef>
          <a:spcPct val="0"/>
        </a:spcBef>
        <a:spcAft>
          <a:spcPct val="0"/>
        </a:spcAft>
        <a:defRPr sz="4400">
          <a:solidFill>
            <a:srgbClr val="000000"/>
          </a:solidFill>
          <a:latin typeface="Aptos Display" panose="020B0004020202020204" pitchFamily="34" charset="0"/>
        </a:defRPr>
      </a:lvl6pPr>
      <a:lvl7pPr marL="914400" algn="l" rtl="0" eaLnBrk="0" fontAlgn="base">
        <a:lnSpc>
          <a:spcPct val="90000"/>
        </a:lnSpc>
        <a:spcBef>
          <a:spcPct val="0"/>
        </a:spcBef>
        <a:spcAft>
          <a:spcPct val="0"/>
        </a:spcAft>
        <a:defRPr sz="4400">
          <a:solidFill>
            <a:srgbClr val="000000"/>
          </a:solidFill>
          <a:latin typeface="Aptos Display" panose="020B0004020202020204" pitchFamily="34" charset="0"/>
        </a:defRPr>
      </a:lvl7pPr>
      <a:lvl8pPr marL="1371600" algn="l" rtl="0" eaLnBrk="0" fontAlgn="base">
        <a:lnSpc>
          <a:spcPct val="90000"/>
        </a:lnSpc>
        <a:spcBef>
          <a:spcPct val="0"/>
        </a:spcBef>
        <a:spcAft>
          <a:spcPct val="0"/>
        </a:spcAft>
        <a:defRPr sz="4400">
          <a:solidFill>
            <a:srgbClr val="000000"/>
          </a:solidFill>
          <a:latin typeface="Aptos Display" panose="020B0004020202020204" pitchFamily="34" charset="0"/>
        </a:defRPr>
      </a:lvl8pPr>
      <a:lvl9pPr marL="1828800" algn="l" rtl="0" eaLnBrk="0" fontAlgn="base">
        <a:lnSpc>
          <a:spcPct val="90000"/>
        </a:lnSpc>
        <a:spcBef>
          <a:spcPct val="0"/>
        </a:spcBef>
        <a:spcAft>
          <a:spcPct val="0"/>
        </a:spcAft>
        <a:defRPr sz="4400">
          <a:solidFill>
            <a:srgbClr val="000000"/>
          </a:solidFill>
          <a:latin typeface="Aptos Display" panose="020B000402020202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nl-NL" sz="2800" kern="1200">
          <a:solidFill>
            <a:srgbClr val="000000"/>
          </a:solidFill>
          <a:latin typeface="Aptos"/>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nl-NL" sz="2400" kern="1200">
          <a:solidFill>
            <a:srgbClr val="000000"/>
          </a:solidFill>
          <a:latin typeface="Aptos"/>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nl-NL" sz="2000" kern="1200">
          <a:solidFill>
            <a:srgbClr val="000000"/>
          </a:solidFill>
          <a:latin typeface="Aptos"/>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nl-NL" kern="1200">
          <a:solidFill>
            <a:srgbClr val="000000"/>
          </a:solidFill>
          <a:latin typeface="Aptos"/>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nl-NL" kern="1200">
          <a:solidFill>
            <a:srgbClr val="000000"/>
          </a:solidFill>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crottier@kbo-brabant.n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050" name="Titel 1">
            <a:extLst>
              <a:ext uri="{FF2B5EF4-FFF2-40B4-BE49-F238E27FC236}">
                <a16:creationId xmlns:a16="http://schemas.microsoft.com/office/drawing/2014/main" id="{28370CE1-E3E5-8EDF-0AEA-356C35B813BA}"/>
              </a:ext>
            </a:extLst>
          </p:cNvPr>
          <p:cNvSpPr txBox="1">
            <a:spLocks noGrp="1" noChangeArrowheads="1"/>
          </p:cNvSpPr>
          <p:nvPr>
            <p:ph type="title"/>
          </p:nvPr>
        </p:nvSpPr>
        <p:spPr/>
        <p:txBody>
          <a:bodyPr/>
          <a:lstStyle/>
          <a:p>
            <a:pPr eaLnBrk="1" hangingPunct="1"/>
            <a:r>
              <a:rPr altLang="nl-NL">
                <a:latin typeface="Aptos Display" panose="020B0004020202020204" pitchFamily="34" charset="0"/>
              </a:rPr>
              <a:t>www.seniorenzelfaanzet.nl</a:t>
            </a:r>
          </a:p>
        </p:txBody>
      </p:sp>
      <p:pic>
        <p:nvPicPr>
          <p:cNvPr id="2051" name="Picture 2">
            <a:extLst>
              <a:ext uri="{FF2B5EF4-FFF2-40B4-BE49-F238E27FC236}">
                <a16:creationId xmlns:a16="http://schemas.microsoft.com/office/drawing/2014/main" id="{62519A13-4DEF-B6EA-3928-A600506C40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5988" y="1825625"/>
            <a:ext cx="10360025" cy="4351338"/>
          </a:xfr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91ED760-CD79-35D9-BED8-E8C88516A179}"/>
              </a:ext>
            </a:extLst>
          </p:cNvPr>
          <p:cNvSpPr>
            <a:spLocks noGrp="1"/>
          </p:cNvSpPr>
          <p:nvPr>
            <p:ph idx="1"/>
          </p:nvPr>
        </p:nvSpPr>
        <p:spPr>
          <a:xfrm>
            <a:off x="1692613" y="250421"/>
            <a:ext cx="9189192" cy="634796"/>
          </a:xfrm>
        </p:spPr>
        <p:txBody>
          <a:bodyPr/>
          <a:lstStyle/>
          <a:p>
            <a:pPr algn="ctr"/>
            <a:r>
              <a:rPr lang="nl-NL" sz="4000" b="1" dirty="0">
                <a:solidFill>
                  <a:schemeClr val="tx1"/>
                </a:solidFill>
              </a:rPr>
              <a:t>Bevolkingsopbouw Zeeland</a:t>
            </a:r>
          </a:p>
        </p:txBody>
      </p:sp>
      <p:pic>
        <p:nvPicPr>
          <p:cNvPr id="9" name="Afbeelding 8">
            <a:extLst>
              <a:ext uri="{FF2B5EF4-FFF2-40B4-BE49-F238E27FC236}">
                <a16:creationId xmlns:a16="http://schemas.microsoft.com/office/drawing/2014/main" id="{E6C8C1F3-6C8E-807F-31BF-ADB8A4BA4849}"/>
              </a:ext>
            </a:extLst>
          </p:cNvPr>
          <p:cNvPicPr>
            <a:picLocks noChangeAspect="1"/>
          </p:cNvPicPr>
          <p:nvPr/>
        </p:nvPicPr>
        <p:blipFill>
          <a:blip r:embed="rId2"/>
          <a:stretch>
            <a:fillRect/>
          </a:stretch>
        </p:blipFill>
        <p:spPr>
          <a:xfrm>
            <a:off x="1921788" y="1110887"/>
            <a:ext cx="8554901" cy="5496692"/>
          </a:xfrm>
          <a:prstGeom prst="rect">
            <a:avLst/>
          </a:prstGeom>
          <a:ln w="38100">
            <a:solidFill>
              <a:schemeClr val="accent2">
                <a:lumMod val="50000"/>
              </a:schemeClr>
            </a:solidFill>
          </a:ln>
        </p:spPr>
      </p:pic>
    </p:spTree>
    <p:extLst>
      <p:ext uri="{BB962C8B-B14F-4D97-AF65-F5344CB8AC3E}">
        <p14:creationId xmlns:p14="http://schemas.microsoft.com/office/powerpoint/2010/main" val="2380715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EF9B6D"/>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DBD894-DF7A-C842-7C85-80AFF64A0C15}"/>
              </a:ext>
            </a:extLst>
          </p:cNvPr>
          <p:cNvSpPr>
            <a:spLocks noGrp="1"/>
          </p:cNvSpPr>
          <p:nvPr>
            <p:ph type="title"/>
          </p:nvPr>
        </p:nvSpPr>
        <p:spPr>
          <a:xfrm>
            <a:off x="642938" y="317500"/>
            <a:ext cx="10515600" cy="1325563"/>
          </a:xfrm>
          <a:solidFill>
            <a:schemeClr val="accent2">
              <a:lumMod val="60000"/>
              <a:lumOff val="40000"/>
            </a:schemeClr>
          </a:solidFill>
          <a:ln w="38100">
            <a:solidFill>
              <a:schemeClr val="accent2">
                <a:lumMod val="75000"/>
              </a:schemeClr>
            </a:solidFill>
          </a:ln>
        </p:spPr>
        <p:txBody>
          <a:bodyPr/>
          <a:lstStyle/>
          <a:p>
            <a:pPr algn="ctr">
              <a:defRPr/>
            </a:pPr>
            <a:r>
              <a:rPr sz="3200" dirty="0">
                <a:solidFill>
                  <a:schemeClr val="tx2">
                    <a:lumMod val="75000"/>
                    <a:lumOff val="25000"/>
                  </a:schemeClr>
                </a:solidFill>
              </a:rPr>
              <a:t>65 jarigen en ouder, vergeleken met Nederland</a:t>
            </a:r>
          </a:p>
        </p:txBody>
      </p:sp>
      <p:pic>
        <p:nvPicPr>
          <p:cNvPr id="19459" name="Tijdelijke aanduiding voor inhoud 5">
            <a:extLst>
              <a:ext uri="{FF2B5EF4-FFF2-40B4-BE49-F238E27FC236}">
                <a16:creationId xmlns:a16="http://schemas.microsoft.com/office/drawing/2014/main" id="{84AF2676-005C-076F-67E8-63EAE7289C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11388" y="1762125"/>
            <a:ext cx="7194550" cy="4383088"/>
          </a:xfrm>
        </p:spPr>
      </p:pic>
      <p:sp>
        <p:nvSpPr>
          <p:cNvPr id="11" name="Tekstvak 10">
            <a:extLst>
              <a:ext uri="{FF2B5EF4-FFF2-40B4-BE49-F238E27FC236}">
                <a16:creationId xmlns:a16="http://schemas.microsoft.com/office/drawing/2014/main" id="{8CF3059F-EB28-B6DA-E65D-4EC5627D3868}"/>
              </a:ext>
            </a:extLst>
          </p:cNvPr>
          <p:cNvSpPr txBox="1"/>
          <p:nvPr/>
        </p:nvSpPr>
        <p:spPr>
          <a:xfrm>
            <a:off x="324239" y="6262799"/>
            <a:ext cx="6097554" cy="276999"/>
          </a:xfrm>
          <a:prstGeom prst="rect">
            <a:avLst/>
          </a:prstGeom>
          <a:noFill/>
        </p:spPr>
        <p:txBody>
          <a:bodyPr>
            <a:spAutoFit/>
          </a:bodyPr>
          <a:lstStyle/>
          <a:p>
            <a:pPr algn="ctr">
              <a:defRPr/>
            </a:pPr>
            <a:r>
              <a:rPr lang="nl-NL" sz="1200" dirty="0">
                <a:solidFill>
                  <a:srgbClr val="000000"/>
                </a:solidFill>
                <a:highlight>
                  <a:srgbClr val="FFFFFF"/>
                </a:highlight>
                <a:latin typeface="RO Sans"/>
              </a:rPr>
              <a:t>Bron: Bevolkingsstatistiek (CBS) i.c.m. </a:t>
            </a:r>
            <a:r>
              <a:rPr lang="nl-NL" sz="1200" dirty="0" err="1">
                <a:solidFill>
                  <a:srgbClr val="000000"/>
                </a:solidFill>
                <a:highlight>
                  <a:srgbClr val="FFFFFF"/>
                </a:highlight>
                <a:latin typeface="RO Sans"/>
              </a:rPr>
              <a:t>Primos</a:t>
            </a:r>
            <a:r>
              <a:rPr lang="nl-NL" sz="1200" dirty="0">
                <a:solidFill>
                  <a:srgbClr val="000000"/>
                </a:solidFill>
                <a:highlight>
                  <a:srgbClr val="FFFFFF"/>
                </a:highlight>
                <a:latin typeface="RO Sans"/>
              </a:rPr>
              <a:t>-prognose (ABF Research), bewerking RIVM</a:t>
            </a:r>
            <a:endParaRPr lang="nl-NL" sz="12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60000"/>
                <a:lumOff val="40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 name="Titel 1">
            <a:extLst>
              <a:ext uri="{FF2B5EF4-FFF2-40B4-BE49-F238E27FC236}">
                <a16:creationId xmlns:a16="http://schemas.microsoft.com/office/drawing/2014/main" id="{1F24D08F-6176-E05E-7FFB-2F41A4E64B3C}"/>
              </a:ext>
            </a:extLst>
          </p:cNvPr>
          <p:cNvSpPr>
            <a:spLocks noGrp="1"/>
          </p:cNvSpPr>
          <p:nvPr>
            <p:ph type="title"/>
          </p:nvPr>
        </p:nvSpPr>
        <p:spPr>
          <a:ln w="57150">
            <a:solidFill>
              <a:schemeClr val="tx2">
                <a:lumMod val="75000"/>
                <a:lumOff val="25000"/>
              </a:schemeClr>
            </a:solidFill>
          </a:ln>
        </p:spPr>
        <p:txBody>
          <a:bodyPr/>
          <a:lstStyle/>
          <a:p>
            <a:r>
              <a:rPr lang="nl-NL" sz="4000" b="0" i="0" dirty="0">
                <a:solidFill>
                  <a:srgbClr val="4D5156"/>
                </a:solidFill>
                <a:effectLst/>
                <a:latin typeface="Arial" panose="020B0604020202020204" pitchFamily="34" charset="0"/>
              </a:rPr>
              <a:t>Regionaal Onderzoeksprogrammagebieden in Nederland. Percentage 65-plussers.</a:t>
            </a:r>
            <a:endParaRPr lang="nl-NL" sz="4000" dirty="0"/>
          </a:p>
        </p:txBody>
      </p:sp>
      <p:pic>
        <p:nvPicPr>
          <p:cNvPr id="5" name="Tijdelijke aanduiding voor inhoud 4">
            <a:extLst>
              <a:ext uri="{FF2B5EF4-FFF2-40B4-BE49-F238E27FC236}">
                <a16:creationId xmlns:a16="http://schemas.microsoft.com/office/drawing/2014/main" id="{84EAD701-E041-D3DD-3E84-BBB4FDF2B6AA}"/>
              </a:ext>
            </a:extLst>
          </p:cNvPr>
          <p:cNvPicPr>
            <a:picLocks noGrp="1" noChangeAspect="1"/>
          </p:cNvPicPr>
          <p:nvPr>
            <p:ph idx="1"/>
          </p:nvPr>
        </p:nvPicPr>
        <p:blipFill rotWithShape="1">
          <a:blip r:embed="rId2"/>
          <a:srcRect t="1" r="-8080" b="-14086"/>
          <a:stretch/>
        </p:blipFill>
        <p:spPr>
          <a:xfrm>
            <a:off x="2344366" y="1893718"/>
            <a:ext cx="7675123" cy="4857278"/>
          </a:xfrm>
          <a:solidFill>
            <a:srgbClr val="FFFFFF"/>
          </a:solidFill>
          <a:ln w="38100">
            <a:solidFill>
              <a:schemeClr val="tx2">
                <a:lumMod val="75000"/>
                <a:lumOff val="25000"/>
              </a:schemeClr>
            </a:solidFill>
          </a:ln>
        </p:spPr>
      </p:pic>
    </p:spTree>
    <p:extLst>
      <p:ext uri="{BB962C8B-B14F-4D97-AF65-F5344CB8AC3E}">
        <p14:creationId xmlns:p14="http://schemas.microsoft.com/office/powerpoint/2010/main" val="335722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7DE6C-0EAC-B27A-9B8C-2610E16C61C9}"/>
              </a:ext>
            </a:extLst>
          </p:cNvPr>
          <p:cNvSpPr>
            <a:spLocks noGrp="1"/>
          </p:cNvSpPr>
          <p:nvPr>
            <p:ph type="title"/>
          </p:nvPr>
        </p:nvSpPr>
        <p:spPr>
          <a:solidFill>
            <a:schemeClr val="accent2">
              <a:lumMod val="40000"/>
              <a:lumOff val="60000"/>
            </a:schemeClr>
          </a:solidFill>
          <a:ln w="57150">
            <a:solidFill>
              <a:schemeClr val="tx2">
                <a:lumMod val="90000"/>
                <a:lumOff val="10000"/>
              </a:schemeClr>
            </a:solidFill>
          </a:ln>
        </p:spPr>
        <p:txBody>
          <a:bodyPr/>
          <a:lstStyle/>
          <a:p>
            <a:r>
              <a:rPr lang="nl-NL" sz="4000" dirty="0"/>
              <a:t>Sterkst vergrijst en dubbele vergrijzing in Zeeland </a:t>
            </a:r>
          </a:p>
        </p:txBody>
      </p:sp>
      <p:sp>
        <p:nvSpPr>
          <p:cNvPr id="9" name="Tijdelijke aanduiding voor inhoud 8">
            <a:extLst>
              <a:ext uri="{FF2B5EF4-FFF2-40B4-BE49-F238E27FC236}">
                <a16:creationId xmlns:a16="http://schemas.microsoft.com/office/drawing/2014/main" id="{3666C428-1546-C4C8-FDDB-75A538327F6F}"/>
              </a:ext>
            </a:extLst>
          </p:cNvPr>
          <p:cNvSpPr>
            <a:spLocks noGrp="1"/>
          </p:cNvSpPr>
          <p:nvPr>
            <p:ph idx="1"/>
          </p:nvPr>
        </p:nvSpPr>
        <p:spPr>
          <a:xfrm>
            <a:off x="838200" y="1825625"/>
            <a:ext cx="10515600" cy="4944826"/>
          </a:xfrm>
          <a:ln w="28575">
            <a:solidFill>
              <a:schemeClr val="tx2">
                <a:lumMod val="90000"/>
                <a:lumOff val="10000"/>
              </a:schemeClr>
            </a:solidFill>
          </a:ln>
        </p:spPr>
        <p:txBody>
          <a:bodyPr/>
          <a:lstStyle/>
          <a:p>
            <a:r>
              <a:rPr lang="nl-NL" sz="4400" dirty="0"/>
              <a:t>Zeeuws-Vlaanderen is in 2021 de meest vergrijsde regio van Nederland met 26,3% 65 plussers. In Zeeland is de levensverwachting relatief hoog en er trekken veel jongeren uit deze regio weg voor opleiding of werk.</a:t>
            </a:r>
          </a:p>
          <a:p>
            <a:r>
              <a:rPr lang="nl-NL" sz="4400" dirty="0"/>
              <a:t>Dit betekent voor Zeeland een drie dubbele vergrijzing.</a:t>
            </a:r>
          </a:p>
          <a:p>
            <a:endParaRPr lang="nl-NL" dirty="0"/>
          </a:p>
        </p:txBody>
      </p:sp>
    </p:spTree>
    <p:extLst>
      <p:ext uri="{BB962C8B-B14F-4D97-AF65-F5344CB8AC3E}">
        <p14:creationId xmlns:p14="http://schemas.microsoft.com/office/powerpoint/2010/main" val="262363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771B6-66F0-16FC-95C8-0EF2108AE016}"/>
              </a:ext>
            </a:extLst>
          </p:cNvPr>
          <p:cNvSpPr>
            <a:spLocks noGrp="1"/>
          </p:cNvSpPr>
          <p:nvPr>
            <p:ph type="title"/>
          </p:nvPr>
        </p:nvSpPr>
        <p:spPr>
          <a:solidFill>
            <a:schemeClr val="accent1">
              <a:lumMod val="60000"/>
              <a:lumOff val="40000"/>
            </a:schemeClr>
          </a:solidFill>
          <a:ln w="28575">
            <a:solidFill>
              <a:srgbClr val="3B3BAB"/>
            </a:solidFill>
          </a:ln>
        </p:spPr>
        <p:txBody>
          <a:bodyPr/>
          <a:lstStyle/>
          <a:p>
            <a:pPr algn="ctr"/>
            <a:r>
              <a:rPr lang="nl-NL" b="1" dirty="0"/>
              <a:t>2. Tekort aan zorgpersoneel</a:t>
            </a:r>
          </a:p>
        </p:txBody>
      </p:sp>
      <p:pic>
        <p:nvPicPr>
          <p:cNvPr id="12" name="Tijdelijke aanduiding voor inhoud 11">
            <a:extLst>
              <a:ext uri="{FF2B5EF4-FFF2-40B4-BE49-F238E27FC236}">
                <a16:creationId xmlns:a16="http://schemas.microsoft.com/office/drawing/2014/main" id="{765E001D-30DE-054A-D13A-8913B219D8D8}"/>
              </a:ext>
            </a:extLst>
          </p:cNvPr>
          <p:cNvPicPr>
            <a:picLocks noGrp="1" noChangeAspect="1"/>
          </p:cNvPicPr>
          <p:nvPr>
            <p:ph idx="1"/>
          </p:nvPr>
        </p:nvPicPr>
        <p:blipFill>
          <a:blip r:embed="rId2">
            <a:duotone>
              <a:prstClr val="black"/>
              <a:schemeClr val="accent1">
                <a:tint val="45000"/>
                <a:satMod val="400000"/>
              </a:schemeClr>
            </a:duotone>
          </a:blip>
          <a:stretch>
            <a:fillRect/>
          </a:stretch>
        </p:blipFill>
        <p:spPr>
          <a:xfrm>
            <a:off x="838200" y="4243754"/>
            <a:ext cx="10515600" cy="1944000"/>
          </a:xfrm>
          <a:solidFill>
            <a:srgbClr val="0070C0"/>
          </a:solidFill>
          <a:ln w="38100">
            <a:solidFill>
              <a:schemeClr val="tx2">
                <a:lumMod val="75000"/>
                <a:lumOff val="25000"/>
              </a:schemeClr>
            </a:solidFill>
          </a:ln>
        </p:spPr>
      </p:pic>
      <p:sp>
        <p:nvSpPr>
          <p:cNvPr id="5" name="Tekstvak 4">
            <a:extLst>
              <a:ext uri="{FF2B5EF4-FFF2-40B4-BE49-F238E27FC236}">
                <a16:creationId xmlns:a16="http://schemas.microsoft.com/office/drawing/2014/main" id="{1FDC3EFD-0BB2-AB21-5F21-7D2FDC0219FF}"/>
              </a:ext>
            </a:extLst>
          </p:cNvPr>
          <p:cNvSpPr txBox="1"/>
          <p:nvPr/>
        </p:nvSpPr>
        <p:spPr>
          <a:xfrm>
            <a:off x="2701356" y="2204256"/>
            <a:ext cx="6336000" cy="1099271"/>
          </a:xfrm>
          <a:prstGeom prst="rect">
            <a:avLst/>
          </a:prstGeom>
          <a:solidFill>
            <a:schemeClr val="accent1">
              <a:lumMod val="60000"/>
              <a:lumOff val="40000"/>
            </a:schemeClr>
          </a:solidFill>
          <a:ln w="19050">
            <a:solidFill>
              <a:schemeClr val="tx2">
                <a:lumMod val="75000"/>
                <a:lumOff val="25000"/>
              </a:schemeClr>
            </a:solidFill>
          </a:ln>
        </p:spPr>
        <p:txBody>
          <a:bodyPr wrap="square" tIns="252000" bIns="288000">
            <a:spAutoFit/>
          </a:bodyPr>
          <a:lstStyle/>
          <a:p>
            <a:pPr algn="ctr"/>
            <a:r>
              <a:rPr lang="nl-NL" sz="3600" b="1" dirty="0"/>
              <a:t>Uitdagingen in de zorg</a:t>
            </a:r>
          </a:p>
        </p:txBody>
      </p:sp>
    </p:spTree>
    <p:extLst>
      <p:ext uri="{BB962C8B-B14F-4D97-AF65-F5344CB8AC3E}">
        <p14:creationId xmlns:p14="http://schemas.microsoft.com/office/powerpoint/2010/main" val="2635287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BFC11E-91A4-8843-05A0-B351F44AD2DB}"/>
              </a:ext>
            </a:extLst>
          </p:cNvPr>
          <p:cNvSpPr>
            <a:spLocks noGrp="1"/>
          </p:cNvSpPr>
          <p:nvPr>
            <p:ph type="title"/>
          </p:nvPr>
        </p:nvSpPr>
        <p:spPr>
          <a:xfrm>
            <a:off x="1408923" y="111968"/>
            <a:ext cx="9311950" cy="1578720"/>
          </a:xfrm>
          <a:solidFill>
            <a:schemeClr val="accent1">
              <a:lumMod val="60000"/>
              <a:lumOff val="40000"/>
            </a:schemeClr>
          </a:solidFill>
          <a:ln w="57150">
            <a:solidFill>
              <a:schemeClr val="tx2">
                <a:lumMod val="75000"/>
                <a:lumOff val="25000"/>
              </a:schemeClr>
            </a:solidFill>
          </a:ln>
        </p:spPr>
        <p:txBody>
          <a:bodyPr/>
          <a:lstStyle/>
          <a:p>
            <a:r>
              <a:rPr lang="nl-NL" sz="3200" b="1" dirty="0"/>
              <a:t>“ Het personeelstekort in Zeeland van bijna 20% is het hoogste percentage van Nederland.</a:t>
            </a:r>
            <a:br>
              <a:rPr lang="nl-NL" sz="3200" b="1" dirty="0"/>
            </a:br>
            <a:r>
              <a:rPr lang="nl-NL" sz="1050" b="1" dirty="0"/>
              <a:t>Citaat uit het Regioplan</a:t>
            </a:r>
            <a:endParaRPr lang="nl-NL" sz="2400" b="1" dirty="0"/>
          </a:p>
        </p:txBody>
      </p:sp>
      <p:pic>
        <p:nvPicPr>
          <p:cNvPr id="34818" name="Picture 2" descr="We vonden de fontein van de jeugd... het heet plezier! - Royalty-free Bejaard Stockfoto">
            <a:extLst>
              <a:ext uri="{FF2B5EF4-FFF2-40B4-BE49-F238E27FC236}">
                <a16:creationId xmlns:a16="http://schemas.microsoft.com/office/drawing/2014/main" id="{E432F55F-51F2-CF31-0DB4-D10318FA1B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8759" y="1768653"/>
            <a:ext cx="8236370" cy="497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6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0000">
              <a:schemeClr val="accent1">
                <a:lumMod val="45000"/>
                <a:lumOff val="55000"/>
              </a:schemeClr>
            </a:gs>
            <a:gs pos="93000">
              <a:schemeClr val="accent1">
                <a:lumMod val="45000"/>
                <a:lumOff val="55000"/>
              </a:schemeClr>
            </a:gs>
            <a:gs pos="65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410" name="Titel 1">
            <a:extLst>
              <a:ext uri="{FF2B5EF4-FFF2-40B4-BE49-F238E27FC236}">
                <a16:creationId xmlns:a16="http://schemas.microsoft.com/office/drawing/2014/main" id="{F025B8C0-7B35-B645-668A-7F4A0BC60922}"/>
              </a:ext>
            </a:extLst>
          </p:cNvPr>
          <p:cNvSpPr txBox="1">
            <a:spLocks noGrp="1" noChangeArrowheads="1"/>
          </p:cNvSpPr>
          <p:nvPr>
            <p:ph type="title"/>
          </p:nvPr>
        </p:nvSpPr>
        <p:spPr>
          <a:xfrm>
            <a:off x="838200" y="365125"/>
            <a:ext cx="10515600" cy="1034467"/>
          </a:xfrm>
          <a:gradFill>
            <a:gsLst>
              <a:gs pos="0">
                <a:schemeClr val="accent1">
                  <a:lumMod val="5000"/>
                  <a:lumOff val="95000"/>
                </a:schemeClr>
              </a:gs>
              <a:gs pos="30000">
                <a:schemeClr val="accent1">
                  <a:lumMod val="45000"/>
                  <a:lumOff val="55000"/>
                </a:schemeClr>
              </a:gs>
              <a:gs pos="49000">
                <a:schemeClr val="accent1">
                  <a:lumMod val="30000"/>
                  <a:lumOff val="70000"/>
                </a:schemeClr>
              </a:gs>
            </a:gsLst>
            <a:lin ang="5400000" scaled="1"/>
          </a:gradFill>
          <a:ln w="38100">
            <a:solidFill>
              <a:schemeClr val="tx2">
                <a:lumMod val="75000"/>
                <a:lumOff val="25000"/>
              </a:schemeClr>
            </a:solidFill>
          </a:ln>
        </p:spPr>
        <p:txBody>
          <a:bodyPr/>
          <a:lstStyle/>
          <a:p>
            <a:pPr algn="ctr"/>
            <a:r>
              <a:rPr lang="nl-NL" altLang="nl-NL" sz="2800" b="1" dirty="0">
                <a:solidFill>
                  <a:schemeClr val="tx1"/>
                </a:solidFill>
                <a:latin typeface="Aptos Display" panose="020B0004020202020204" pitchFamily="34" charset="0"/>
              </a:rPr>
              <a:t>Meer ouderen meer zorg nodig.</a:t>
            </a:r>
            <a:br>
              <a:rPr lang="nl-NL" altLang="nl-NL" sz="2800" b="1" dirty="0">
                <a:solidFill>
                  <a:schemeClr val="tx1"/>
                </a:solidFill>
                <a:latin typeface="Aptos Display" panose="020B0004020202020204" pitchFamily="34" charset="0"/>
              </a:rPr>
            </a:br>
            <a:r>
              <a:rPr lang="nl-NL" altLang="nl-NL" sz="2800" b="1" dirty="0">
                <a:solidFill>
                  <a:schemeClr val="tx1"/>
                </a:solidFill>
                <a:latin typeface="Aptos Display" panose="020B0004020202020204" pitchFamily="34" charset="0"/>
              </a:rPr>
              <a:t>Wat betekent dit voor de toekomst!</a:t>
            </a:r>
            <a:endParaRPr altLang="nl-NL" sz="2800" b="1" dirty="0">
              <a:solidFill>
                <a:schemeClr val="tx1"/>
              </a:solidFill>
              <a:latin typeface="Aptos Display" panose="020B0004020202020204" pitchFamily="34" charset="0"/>
            </a:endParaRPr>
          </a:p>
        </p:txBody>
      </p:sp>
      <p:pic>
        <p:nvPicPr>
          <p:cNvPr id="17411" name="Tijdelijke aanduiding voor inhoud 8">
            <a:extLst>
              <a:ext uri="{FF2B5EF4-FFF2-40B4-BE49-F238E27FC236}">
                <a16:creationId xmlns:a16="http://schemas.microsoft.com/office/drawing/2014/main" id="{59E9BAF7-72E3-93F6-1F86-86A15CD23F5B}"/>
              </a:ext>
            </a:extLst>
          </p:cNvPr>
          <p:cNvPicPr>
            <a:picLocks noGrp="1" noChangeAspect="1" noChangeArrowheads="1"/>
          </p:cNvPicPr>
          <p:nvPr>
            <p:ph idx="1"/>
          </p:nvPr>
        </p:nvPicPr>
        <p:blipFill>
          <a:blip r:embed="rId2">
            <a:duotone>
              <a:prstClr val="black"/>
              <a:schemeClr val="accent1">
                <a:tint val="45000"/>
                <a:satMod val="400000"/>
              </a:schemeClr>
            </a:duotone>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a:xfrm>
            <a:off x="2304662" y="1647112"/>
            <a:ext cx="7744407" cy="5080259"/>
          </a:xfrm>
          <a:ln w="28575">
            <a:solidFill>
              <a:schemeClr val="tx2">
                <a:lumMod val="75000"/>
                <a:lumOff val="25000"/>
              </a:schemeClr>
            </a:solidFill>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4" name="Afbeelding 13">
            <a:extLst>
              <a:ext uri="{FF2B5EF4-FFF2-40B4-BE49-F238E27FC236}">
                <a16:creationId xmlns:a16="http://schemas.microsoft.com/office/drawing/2014/main" id="{DB90687D-8790-8501-5CA2-902A813CD564}"/>
              </a:ext>
            </a:extLst>
          </p:cNvPr>
          <p:cNvPicPr>
            <a:picLocks noChangeAspect="1"/>
          </p:cNvPicPr>
          <p:nvPr/>
        </p:nvPicPr>
        <p:blipFill>
          <a:blip r:embed="rId2"/>
          <a:stretch>
            <a:fillRect/>
          </a:stretch>
        </p:blipFill>
        <p:spPr>
          <a:xfrm>
            <a:off x="1281197" y="525294"/>
            <a:ext cx="9629605" cy="1780161"/>
          </a:xfrm>
          <a:prstGeom prst="rect">
            <a:avLst/>
          </a:prstGeom>
          <a:solidFill>
            <a:schemeClr val="tx2">
              <a:lumMod val="25000"/>
              <a:lumOff val="75000"/>
            </a:schemeClr>
          </a:solidFill>
          <a:ln w="38100">
            <a:solidFill>
              <a:schemeClr val="accent5">
                <a:lumMod val="60000"/>
                <a:lumOff val="40000"/>
              </a:schemeClr>
            </a:solidFill>
          </a:ln>
        </p:spPr>
      </p:pic>
      <p:pic>
        <p:nvPicPr>
          <p:cNvPr id="4" name="Tijdelijke aanduiding voor inhoud 3">
            <a:extLst>
              <a:ext uri="{FF2B5EF4-FFF2-40B4-BE49-F238E27FC236}">
                <a16:creationId xmlns:a16="http://schemas.microsoft.com/office/drawing/2014/main" id="{26875ACB-E279-F90F-F9C9-427F7F8CD0EA}"/>
              </a:ext>
            </a:extLst>
          </p:cNvPr>
          <p:cNvPicPr>
            <a:picLocks noGrp="1" noChangeAspect="1"/>
          </p:cNvPicPr>
          <p:nvPr>
            <p:ph idx="1"/>
          </p:nvPr>
        </p:nvPicPr>
        <p:blipFill>
          <a:blip r:embed="rId3"/>
          <a:stretch>
            <a:fillRect/>
          </a:stretch>
        </p:blipFill>
        <p:spPr>
          <a:xfrm>
            <a:off x="2237362" y="2557348"/>
            <a:ext cx="7957225" cy="3990396"/>
          </a:xfrm>
          <a:ln w="28575">
            <a:solidFill>
              <a:schemeClr val="accent5">
                <a:lumMod val="60000"/>
                <a:lumOff val="40000"/>
              </a:schemeClr>
            </a:solidFill>
          </a:ln>
        </p:spPr>
      </p:pic>
    </p:spTree>
    <p:extLst>
      <p:ext uri="{BB962C8B-B14F-4D97-AF65-F5344CB8AC3E}">
        <p14:creationId xmlns:p14="http://schemas.microsoft.com/office/powerpoint/2010/main" val="399062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009EDE"/>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Tijdelijke aanduiding voor inhoud 6">
            <a:extLst>
              <a:ext uri="{FF2B5EF4-FFF2-40B4-BE49-F238E27FC236}">
                <a16:creationId xmlns:a16="http://schemas.microsoft.com/office/drawing/2014/main" id="{3A9ECAF6-6FA3-1E8D-A374-EB1968077171}"/>
              </a:ext>
            </a:extLst>
          </p:cNvPr>
          <p:cNvPicPr>
            <a:picLocks noGrp="1" noChangeAspect="1"/>
          </p:cNvPicPr>
          <p:nvPr>
            <p:ph idx="1"/>
          </p:nvPr>
        </p:nvPicPr>
        <p:blipFill>
          <a:blip r:embed="rId2"/>
          <a:stretch>
            <a:fillRect/>
          </a:stretch>
        </p:blipFill>
        <p:spPr>
          <a:xfrm>
            <a:off x="2023354" y="2383277"/>
            <a:ext cx="7645940" cy="3998068"/>
          </a:xfrm>
          <a:ln w="28575">
            <a:solidFill>
              <a:schemeClr val="accent1">
                <a:lumMod val="75000"/>
              </a:schemeClr>
            </a:solidFill>
          </a:ln>
        </p:spPr>
      </p:pic>
      <p:pic>
        <p:nvPicPr>
          <p:cNvPr id="5" name="Afbeelding 4">
            <a:extLst>
              <a:ext uri="{FF2B5EF4-FFF2-40B4-BE49-F238E27FC236}">
                <a16:creationId xmlns:a16="http://schemas.microsoft.com/office/drawing/2014/main" id="{23B70846-BE37-A61B-5A0E-45AFE6830195}"/>
              </a:ext>
            </a:extLst>
          </p:cNvPr>
          <p:cNvPicPr>
            <a:picLocks noChangeAspect="1"/>
          </p:cNvPicPr>
          <p:nvPr/>
        </p:nvPicPr>
        <p:blipFill>
          <a:blip r:embed="rId3"/>
          <a:stretch>
            <a:fillRect/>
          </a:stretch>
        </p:blipFill>
        <p:spPr>
          <a:xfrm>
            <a:off x="2023354" y="194553"/>
            <a:ext cx="7645940" cy="1692613"/>
          </a:xfrm>
          <a:prstGeom prst="rect">
            <a:avLst/>
          </a:prstGeom>
          <a:ln w="38100">
            <a:solidFill>
              <a:schemeClr val="accent1">
                <a:lumMod val="75000"/>
              </a:schemeClr>
            </a:solidFill>
          </a:ln>
        </p:spPr>
      </p:pic>
    </p:spTree>
    <p:extLst>
      <p:ext uri="{BB962C8B-B14F-4D97-AF65-F5344CB8AC3E}">
        <p14:creationId xmlns:p14="http://schemas.microsoft.com/office/powerpoint/2010/main" val="1315598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00A7E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6FBC25A1-7E5E-F1DA-255C-FB982F4C01E4}"/>
              </a:ext>
            </a:extLst>
          </p:cNvPr>
          <p:cNvSpPr>
            <a:spLocks noGrp="1"/>
          </p:cNvSpPr>
          <p:nvPr>
            <p:ph idx="1"/>
          </p:nvPr>
        </p:nvSpPr>
        <p:spPr>
          <a:xfrm>
            <a:off x="729574" y="2266545"/>
            <a:ext cx="10624226" cy="4280170"/>
          </a:xfrm>
          <a:ln w="38100">
            <a:solidFill>
              <a:schemeClr val="tx2">
                <a:lumMod val="75000"/>
                <a:lumOff val="25000"/>
              </a:schemeClr>
            </a:solidFill>
          </a:ln>
        </p:spPr>
        <p:txBody>
          <a:bodyPr/>
          <a:lstStyle/>
          <a:p>
            <a:endParaRPr lang="nl-NL" b="0" i="0" dirty="0">
              <a:solidFill>
                <a:srgbClr val="003141"/>
              </a:solidFill>
              <a:effectLst/>
              <a:highlight>
                <a:srgbClr val="EF9B6D"/>
              </a:highlight>
              <a:latin typeface="Corbel" panose="020B0503020204020204" pitchFamily="34" charset="0"/>
            </a:endParaRPr>
          </a:p>
          <a:p>
            <a:r>
              <a:rPr lang="nl-NL" b="0" i="0" dirty="0">
                <a:solidFill>
                  <a:srgbClr val="003141"/>
                </a:solidFill>
                <a:effectLst/>
                <a:highlight>
                  <a:srgbClr val="EF9B6D"/>
                </a:highlight>
                <a:latin typeface="Corbel" panose="020B0503020204020204" pitchFamily="34" charset="0"/>
              </a:rPr>
              <a:t>De belangrijkste uitdagingen op weg naar de ouderenzorg van morgen.</a:t>
            </a:r>
          </a:p>
          <a:p>
            <a:endParaRPr lang="nl-NL" dirty="0">
              <a:solidFill>
                <a:srgbClr val="003141"/>
              </a:solidFill>
              <a:highlight>
                <a:srgbClr val="FEFEFE"/>
              </a:highlight>
              <a:latin typeface="Corbel" panose="020B0503020204020204" pitchFamily="34" charset="0"/>
            </a:endParaRPr>
          </a:p>
          <a:p>
            <a:r>
              <a:rPr lang="nl-NL" b="0" i="0" dirty="0">
                <a:solidFill>
                  <a:srgbClr val="003141"/>
                </a:solidFill>
                <a:effectLst/>
                <a:highlight>
                  <a:srgbClr val="EF9B6D"/>
                </a:highlight>
                <a:latin typeface="Corbel" panose="020B0503020204020204" pitchFamily="34" charset="0"/>
              </a:rPr>
              <a:t>Hierin staan twee vragen centraal;</a:t>
            </a:r>
          </a:p>
          <a:p>
            <a:endParaRPr lang="nl-NL" b="0" i="0" dirty="0">
              <a:solidFill>
                <a:srgbClr val="003141"/>
              </a:solidFill>
              <a:effectLst/>
              <a:highlight>
                <a:srgbClr val="FEFEFE"/>
              </a:highlight>
              <a:latin typeface="Corbel" panose="020B0503020204020204" pitchFamily="34" charset="0"/>
            </a:endParaRPr>
          </a:p>
          <a:p>
            <a:r>
              <a:rPr lang="nl-NL" dirty="0">
                <a:solidFill>
                  <a:srgbClr val="003141"/>
                </a:solidFill>
                <a:highlight>
                  <a:srgbClr val="EF9B6D"/>
                </a:highlight>
                <a:latin typeface="Corbel" panose="020B0503020204020204" pitchFamily="34" charset="0"/>
              </a:rPr>
              <a:t>H</a:t>
            </a:r>
            <a:r>
              <a:rPr lang="nl-NL" b="0" i="0" dirty="0">
                <a:solidFill>
                  <a:srgbClr val="003141"/>
                </a:solidFill>
                <a:effectLst/>
                <a:highlight>
                  <a:srgbClr val="EF9B6D"/>
                </a:highlight>
                <a:latin typeface="Corbel" panose="020B0503020204020204" pitchFamily="34" charset="0"/>
              </a:rPr>
              <a:t>oe ziet de ouderenzorg er over 10 jaar uit en wat zijn de grootste uitdagingen op weg naar de ouderenzorg van morgen? </a:t>
            </a:r>
            <a:endParaRPr lang="nl-NL" dirty="0">
              <a:highlight>
                <a:srgbClr val="EF9B6D"/>
              </a:highlight>
            </a:endParaRPr>
          </a:p>
        </p:txBody>
      </p:sp>
      <p:sp>
        <p:nvSpPr>
          <p:cNvPr id="6" name="Tekstvak 5">
            <a:extLst>
              <a:ext uri="{FF2B5EF4-FFF2-40B4-BE49-F238E27FC236}">
                <a16:creationId xmlns:a16="http://schemas.microsoft.com/office/drawing/2014/main" id="{043F4588-95C7-0D85-2741-A53A80EA9C40}"/>
              </a:ext>
            </a:extLst>
          </p:cNvPr>
          <p:cNvSpPr txBox="1"/>
          <p:nvPr/>
        </p:nvSpPr>
        <p:spPr>
          <a:xfrm>
            <a:off x="729574" y="481679"/>
            <a:ext cx="10624226" cy="646331"/>
          </a:xfrm>
          <a:prstGeom prst="rect">
            <a:avLst/>
          </a:prstGeom>
          <a:solidFill>
            <a:srgbClr val="00A7EA"/>
          </a:solidFill>
          <a:ln w="38100">
            <a:solidFill>
              <a:schemeClr val="tx2">
                <a:lumMod val="75000"/>
                <a:lumOff val="25000"/>
              </a:schemeClr>
            </a:solidFill>
          </a:ln>
        </p:spPr>
        <p:txBody>
          <a:bodyPr wrap="square">
            <a:spAutoFit/>
          </a:bodyPr>
          <a:lstStyle/>
          <a:p>
            <a:pPr algn="l"/>
            <a:r>
              <a:rPr lang="nl-NL" sz="3600" b="1" i="0" dirty="0">
                <a:effectLst/>
                <a:highlight>
                  <a:srgbClr val="EF9B6D"/>
                </a:highlight>
                <a:latin typeface="Corbel" panose="020B0503020204020204" pitchFamily="34" charset="0"/>
              </a:rPr>
              <a:t>Vergrijzing vraagt om ingrijpende veranderingen</a:t>
            </a:r>
          </a:p>
        </p:txBody>
      </p:sp>
    </p:spTree>
    <p:extLst>
      <p:ext uri="{BB962C8B-B14F-4D97-AF65-F5344CB8AC3E}">
        <p14:creationId xmlns:p14="http://schemas.microsoft.com/office/powerpoint/2010/main" val="343022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69">
    <p:spTree>
      <p:nvGrpSpPr>
        <p:cNvPr id="1" name=""/>
        <p:cNvGrpSpPr/>
        <p:nvPr/>
      </p:nvGrpSpPr>
      <p:grpSpPr>
        <a:xfrm>
          <a:off x="0" y="0"/>
          <a:ext cx="0" cy="0"/>
          <a:chOff x="0" y="0"/>
          <a:chExt cx="0" cy="0"/>
        </a:xfrm>
      </p:grpSpPr>
      <p:pic>
        <p:nvPicPr>
          <p:cNvPr id="3074" name="Afbeelding 2">
            <a:extLst>
              <a:ext uri="{FF2B5EF4-FFF2-40B4-BE49-F238E27FC236}">
                <a16:creationId xmlns:a16="http://schemas.microsoft.com/office/drawing/2014/main" id="{E8542781-1791-965C-1E70-DF2A305FE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73" y="2046287"/>
            <a:ext cx="12192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00A7EA"/>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BE525D0-EEA2-444E-C431-6DD7F4EECEA1}"/>
              </a:ext>
            </a:extLst>
          </p:cNvPr>
          <p:cNvPicPr>
            <a:picLocks noChangeAspect="1"/>
          </p:cNvPicPr>
          <p:nvPr/>
        </p:nvPicPr>
        <p:blipFill rotWithShape="1">
          <a:blip r:embed="rId2"/>
          <a:srcRect t="6525" r="2191"/>
          <a:stretch/>
        </p:blipFill>
        <p:spPr>
          <a:xfrm>
            <a:off x="1801383" y="0"/>
            <a:ext cx="9116294" cy="6858000"/>
          </a:xfrm>
          <a:prstGeom prst="rect">
            <a:avLst/>
          </a:prstGeom>
        </p:spPr>
      </p:pic>
    </p:spTree>
    <p:extLst>
      <p:ext uri="{BB962C8B-B14F-4D97-AF65-F5344CB8AC3E}">
        <p14:creationId xmlns:p14="http://schemas.microsoft.com/office/powerpoint/2010/main" val="3407423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rgbClr val="099B1E"/>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DF5DD3-72A8-DD98-CBA1-1308616D91E0}"/>
              </a:ext>
            </a:extLst>
          </p:cNvPr>
          <p:cNvSpPr>
            <a:spLocks noGrp="1"/>
          </p:cNvSpPr>
          <p:nvPr>
            <p:ph type="title"/>
          </p:nvPr>
        </p:nvSpPr>
        <p:spPr>
          <a:xfrm>
            <a:off x="841800" y="428188"/>
            <a:ext cx="10515600" cy="1325563"/>
          </a:xfrm>
          <a:solidFill>
            <a:srgbClr val="0CCE28"/>
          </a:solidFill>
          <a:ln w="38100">
            <a:solidFill>
              <a:schemeClr val="accent6">
                <a:lumMod val="50000"/>
              </a:schemeClr>
            </a:solidFill>
          </a:ln>
        </p:spPr>
        <p:txBody>
          <a:bodyPr/>
          <a:lstStyle/>
          <a:p>
            <a:pPr algn="ctr"/>
            <a:r>
              <a:rPr lang="nl-NL" sz="7200" b="1" dirty="0">
                <a:solidFill>
                  <a:schemeClr val="bg2">
                    <a:lumMod val="25000"/>
                  </a:schemeClr>
                </a:solidFill>
              </a:rPr>
              <a:t>3.Tekort aan woningen</a:t>
            </a:r>
          </a:p>
        </p:txBody>
      </p:sp>
      <p:pic>
        <p:nvPicPr>
          <p:cNvPr id="5" name="Tijdelijke aanduiding voor inhoud 4">
            <a:extLst>
              <a:ext uri="{FF2B5EF4-FFF2-40B4-BE49-F238E27FC236}">
                <a16:creationId xmlns:a16="http://schemas.microsoft.com/office/drawing/2014/main" id="{7A3FEFB2-BA5B-8C4E-0E38-58EF3A1FEC20}"/>
              </a:ext>
            </a:extLst>
          </p:cNvPr>
          <p:cNvPicPr>
            <a:picLocks noGrp="1" noChangeAspect="1"/>
          </p:cNvPicPr>
          <p:nvPr>
            <p:ph idx="1"/>
          </p:nvPr>
        </p:nvPicPr>
        <p:blipFill>
          <a:blip r:embed="rId2">
            <a:duotone>
              <a:prstClr val="black"/>
              <a:schemeClr val="accent3">
                <a:tint val="45000"/>
                <a:satMod val="400000"/>
              </a:schemeClr>
            </a:duotone>
          </a:blip>
          <a:stretch>
            <a:fillRect/>
          </a:stretch>
        </p:blipFill>
        <p:spPr>
          <a:xfrm>
            <a:off x="736697" y="3102602"/>
            <a:ext cx="10584000" cy="2001648"/>
          </a:xfrm>
          <a:ln w="28575">
            <a:solidFill>
              <a:schemeClr val="accent6">
                <a:lumMod val="50000"/>
              </a:schemeClr>
            </a:solidFill>
          </a:ln>
        </p:spPr>
      </p:pic>
    </p:spTree>
    <p:extLst>
      <p:ext uri="{BB962C8B-B14F-4D97-AF65-F5344CB8AC3E}">
        <p14:creationId xmlns:p14="http://schemas.microsoft.com/office/powerpoint/2010/main" val="378519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0CCE28"/>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B865B9A-5B71-6FC3-5889-772F1EACFC91}"/>
              </a:ext>
            </a:extLst>
          </p:cNvPr>
          <p:cNvSpPr>
            <a:spLocks noGrp="1"/>
          </p:cNvSpPr>
          <p:nvPr>
            <p:ph idx="1"/>
          </p:nvPr>
        </p:nvSpPr>
        <p:spPr>
          <a:xfrm>
            <a:off x="974835" y="2361652"/>
            <a:ext cx="10515600" cy="3692307"/>
          </a:xfrm>
          <a:ln w="38100">
            <a:solidFill>
              <a:schemeClr val="accent2">
                <a:lumMod val="50000"/>
              </a:schemeClr>
            </a:solidFill>
          </a:ln>
        </p:spPr>
        <p:txBody>
          <a:bodyPr/>
          <a:lstStyle/>
          <a:p>
            <a:r>
              <a:rPr lang="nl-NL" sz="3200" b="1" i="0" dirty="0">
                <a:solidFill>
                  <a:srgbClr val="3D4853"/>
                </a:solidFill>
                <a:effectLst/>
                <a:latin typeface="DINWebPro"/>
              </a:rPr>
              <a:t> </a:t>
            </a:r>
            <a:r>
              <a:rPr lang="nl-NL" sz="3200" b="1" dirty="0">
                <a:solidFill>
                  <a:srgbClr val="3D4853"/>
                </a:solidFill>
                <a:latin typeface="DINWebPro"/>
              </a:rPr>
              <a:t>M</a:t>
            </a:r>
            <a:r>
              <a:rPr lang="nl-NL" sz="3200" b="1" i="0" dirty="0">
                <a:solidFill>
                  <a:srgbClr val="3D4853"/>
                </a:solidFill>
                <a:effectLst/>
                <a:latin typeface="DINWebPro"/>
              </a:rPr>
              <a:t>ensen zoveel mogelijk in hun omgeving helpen zonder dat ze opgenomen hoeven te worden.</a:t>
            </a:r>
            <a:endParaRPr lang="nl-NL" sz="3200" b="1" dirty="0">
              <a:solidFill>
                <a:srgbClr val="3D4853"/>
              </a:solidFill>
              <a:latin typeface="DINWebPro"/>
            </a:endParaRPr>
          </a:p>
          <a:p>
            <a:pPr marL="0" indent="0">
              <a:buNone/>
            </a:pPr>
            <a:endParaRPr lang="nl-NL" dirty="0">
              <a:solidFill>
                <a:srgbClr val="3D4853"/>
              </a:solidFill>
              <a:latin typeface="DINWebPro"/>
            </a:endParaRPr>
          </a:p>
          <a:p>
            <a:r>
              <a:rPr lang="nl-NL" sz="3200" b="1" dirty="0">
                <a:solidFill>
                  <a:srgbClr val="3D4853"/>
                </a:solidFill>
                <a:latin typeface="DINWebPro"/>
              </a:rPr>
              <a:t>A</a:t>
            </a:r>
            <a:r>
              <a:rPr lang="nl-NL" sz="3200" b="1" i="0" dirty="0">
                <a:solidFill>
                  <a:srgbClr val="3D4853"/>
                </a:solidFill>
                <a:effectLst/>
                <a:latin typeface="DINWebPro"/>
              </a:rPr>
              <a:t>angepaste woningen en </a:t>
            </a:r>
            <a:r>
              <a:rPr lang="nl-NL" sz="3200" b="1" i="0" dirty="0" err="1">
                <a:solidFill>
                  <a:srgbClr val="3D4853"/>
                </a:solidFill>
                <a:effectLst/>
                <a:latin typeface="DINWebPro"/>
              </a:rPr>
              <a:t>nultredewoningen</a:t>
            </a:r>
            <a:r>
              <a:rPr lang="nl-NL" sz="3200" b="1" i="0" dirty="0">
                <a:solidFill>
                  <a:srgbClr val="3D4853"/>
                </a:solidFill>
                <a:effectLst/>
                <a:latin typeface="DINWebPro"/>
              </a:rPr>
              <a:t> in geclusterde eenheden, die nodig zijn de komende jaren.</a:t>
            </a:r>
          </a:p>
          <a:p>
            <a:endParaRPr lang="nl-NL" dirty="0">
              <a:solidFill>
                <a:srgbClr val="3D4853"/>
              </a:solidFill>
              <a:latin typeface="DINWebPro"/>
            </a:endParaRPr>
          </a:p>
          <a:p>
            <a:endParaRPr lang="nl-NL" b="0" i="0" dirty="0">
              <a:solidFill>
                <a:srgbClr val="3D4853"/>
              </a:solidFill>
              <a:effectLst/>
              <a:latin typeface="DINWebPro"/>
            </a:endParaRPr>
          </a:p>
        </p:txBody>
      </p:sp>
      <p:pic>
        <p:nvPicPr>
          <p:cNvPr id="5" name="Afbeelding 4">
            <a:extLst>
              <a:ext uri="{FF2B5EF4-FFF2-40B4-BE49-F238E27FC236}">
                <a16:creationId xmlns:a16="http://schemas.microsoft.com/office/drawing/2014/main" id="{D764786F-CFB5-6368-CCE7-20FA0CA68041}"/>
              </a:ext>
            </a:extLst>
          </p:cNvPr>
          <p:cNvPicPr>
            <a:picLocks noChangeAspect="1"/>
          </p:cNvPicPr>
          <p:nvPr/>
        </p:nvPicPr>
        <p:blipFill>
          <a:blip r:embed="rId2"/>
          <a:stretch>
            <a:fillRect/>
          </a:stretch>
        </p:blipFill>
        <p:spPr>
          <a:xfrm>
            <a:off x="3857738" y="220715"/>
            <a:ext cx="4476523" cy="1440000"/>
          </a:xfrm>
          <a:prstGeom prst="rect">
            <a:avLst/>
          </a:prstGeom>
          <a:ln w="38100">
            <a:solidFill>
              <a:schemeClr val="accent6">
                <a:lumMod val="50000"/>
              </a:schemeClr>
            </a:solidFill>
          </a:ln>
        </p:spPr>
      </p:pic>
    </p:spTree>
    <p:extLst>
      <p:ext uri="{BB962C8B-B14F-4D97-AF65-F5344CB8AC3E}">
        <p14:creationId xmlns:p14="http://schemas.microsoft.com/office/powerpoint/2010/main" val="191837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0CCE28"/>
            </a:gs>
            <a:gs pos="100000">
              <a:schemeClr val="accent1">
                <a:lumMod val="45000"/>
                <a:lumOff val="55000"/>
              </a:schemeClr>
            </a:gs>
            <a:gs pos="100000">
              <a:schemeClr val="accent3">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4C715D7-7751-4622-1D64-6AD15647230D}"/>
              </a:ext>
            </a:extLst>
          </p:cNvPr>
          <p:cNvSpPr>
            <a:spLocks noGrp="1"/>
          </p:cNvSpPr>
          <p:nvPr>
            <p:ph idx="1"/>
          </p:nvPr>
        </p:nvSpPr>
        <p:spPr>
          <a:xfrm>
            <a:off x="838200" y="2119915"/>
            <a:ext cx="10515600" cy="4392000"/>
          </a:xfrm>
          <a:gradFill>
            <a:gsLst>
              <a:gs pos="100000">
                <a:srgbClr val="0CCE28"/>
              </a:gs>
              <a:gs pos="100000">
                <a:schemeClr val="accent1">
                  <a:lumMod val="45000"/>
                  <a:lumOff val="55000"/>
                </a:schemeClr>
              </a:gs>
              <a:gs pos="100000">
                <a:schemeClr val="accent3">
                  <a:lumMod val="60000"/>
                  <a:lumOff val="40000"/>
                </a:schemeClr>
              </a:gs>
              <a:gs pos="100000">
                <a:schemeClr val="accent1">
                  <a:lumMod val="30000"/>
                  <a:lumOff val="70000"/>
                </a:schemeClr>
              </a:gs>
            </a:gsLst>
            <a:lin ang="5400000" scaled="1"/>
          </a:gradFill>
          <a:ln w="38100">
            <a:solidFill>
              <a:schemeClr val="accent2">
                <a:lumMod val="50000"/>
              </a:schemeClr>
            </a:solidFill>
          </a:ln>
        </p:spPr>
        <p:txBody>
          <a:bodyPr/>
          <a:lstStyle/>
          <a:p>
            <a:pPr algn="ctr"/>
            <a:r>
              <a:rPr lang="nl-NL" sz="4800" b="1" dirty="0"/>
              <a:t>Kom in actie door:</a:t>
            </a:r>
          </a:p>
          <a:p>
            <a:pPr algn="ctr"/>
            <a:endParaRPr lang="nl-NL" b="1" dirty="0"/>
          </a:p>
          <a:p>
            <a:pPr algn="ctr"/>
            <a:r>
              <a:rPr lang="nl-NL" i="0" dirty="0">
                <a:solidFill>
                  <a:schemeClr val="tx1"/>
                </a:solidFill>
                <a:effectLst/>
                <a:highlight>
                  <a:srgbClr val="0CCE28"/>
                </a:highlight>
                <a:latin typeface="Poppins" panose="00000500000000000000" pitchFamily="2" charset="0"/>
              </a:rPr>
              <a:t>Samenwerken blijft een proces, waarbij openstaan voor elkaars visie en werkwijze cruciaal is.</a:t>
            </a:r>
            <a:endParaRPr lang="nl-NL" i="0" dirty="0">
              <a:solidFill>
                <a:schemeClr val="tx1"/>
              </a:solidFill>
              <a:effectLst/>
              <a:highlight>
                <a:srgbClr val="099B1E"/>
              </a:highlight>
              <a:latin typeface="Poppins" panose="00000500000000000000" pitchFamily="2" charset="0"/>
            </a:endParaRPr>
          </a:p>
          <a:p>
            <a:pPr algn="ctr"/>
            <a:r>
              <a:rPr lang="nl-NL" dirty="0">
                <a:solidFill>
                  <a:schemeClr val="tx1"/>
                </a:solidFill>
                <a:highlight>
                  <a:srgbClr val="0CCE28"/>
                </a:highlight>
                <a:latin typeface="Poppins" panose="00000500000000000000" pitchFamily="2" charset="0"/>
              </a:rPr>
              <a:t>E</a:t>
            </a:r>
            <a:r>
              <a:rPr lang="nl-NL" b="0" i="0" dirty="0">
                <a:solidFill>
                  <a:schemeClr val="tx1"/>
                </a:solidFill>
                <a:effectLst/>
                <a:highlight>
                  <a:srgbClr val="0CCE28"/>
                </a:highlight>
                <a:latin typeface="Poppins" panose="00000500000000000000" pitchFamily="2" charset="0"/>
              </a:rPr>
              <a:t>lkaar blijven opzoeken en het gesprek aangaan.</a:t>
            </a:r>
            <a:endParaRPr lang="nl-NL" sz="4800" dirty="0">
              <a:solidFill>
                <a:schemeClr val="tx1"/>
              </a:solidFill>
              <a:highlight>
                <a:srgbClr val="0CCE28"/>
              </a:highlight>
            </a:endParaRPr>
          </a:p>
          <a:p>
            <a:pPr algn="ctr"/>
            <a:r>
              <a:rPr lang="nl-NL" dirty="0">
                <a:solidFill>
                  <a:schemeClr val="tx1"/>
                </a:solidFill>
                <a:highlight>
                  <a:srgbClr val="0CCE28"/>
                </a:highlight>
                <a:latin typeface="Poppins" panose="00000500000000000000" pitchFamily="2" charset="0"/>
                <a:cs typeface="Poppins" panose="00000500000000000000" pitchFamily="2" charset="0"/>
              </a:rPr>
              <a:t>A</a:t>
            </a:r>
            <a:r>
              <a:rPr lang="nl-NL" sz="2800" i="0" dirty="0">
                <a:solidFill>
                  <a:schemeClr val="tx1"/>
                </a:solidFill>
                <a:effectLst/>
                <a:highlight>
                  <a:srgbClr val="0CCE28"/>
                </a:highlight>
                <a:latin typeface="Poppins" panose="00000500000000000000" pitchFamily="2" charset="0"/>
                <a:cs typeface="Poppins" panose="00000500000000000000" pitchFamily="2" charset="0"/>
              </a:rPr>
              <a:t>fspraken gaan maken met woningcorporaties en gemeenten.</a:t>
            </a:r>
          </a:p>
          <a:p>
            <a:pPr algn="ctr"/>
            <a:endParaRPr lang="nl-NL" sz="2800" b="0" i="0" dirty="0">
              <a:solidFill>
                <a:srgbClr val="3D4853"/>
              </a:solidFill>
              <a:effectLst/>
              <a:latin typeface="DINWebPro"/>
            </a:endParaRPr>
          </a:p>
          <a:p>
            <a:pPr algn="ctr"/>
            <a:endParaRPr lang="nl-NL" sz="4000" b="1" dirty="0"/>
          </a:p>
        </p:txBody>
      </p:sp>
      <p:sp>
        <p:nvSpPr>
          <p:cNvPr id="7" name="Tekstvak 6">
            <a:extLst>
              <a:ext uri="{FF2B5EF4-FFF2-40B4-BE49-F238E27FC236}">
                <a16:creationId xmlns:a16="http://schemas.microsoft.com/office/drawing/2014/main" id="{0A2E4579-D955-999E-8DF9-1B00AC1C75C3}"/>
              </a:ext>
            </a:extLst>
          </p:cNvPr>
          <p:cNvSpPr txBox="1"/>
          <p:nvPr/>
        </p:nvSpPr>
        <p:spPr>
          <a:xfrm>
            <a:off x="838200" y="209471"/>
            <a:ext cx="10515600" cy="1569660"/>
          </a:xfrm>
          <a:prstGeom prst="rect">
            <a:avLst/>
          </a:prstGeom>
          <a:solidFill>
            <a:srgbClr val="0CCE28"/>
          </a:solidFill>
          <a:ln w="38100">
            <a:solidFill>
              <a:schemeClr val="accent2">
                <a:lumMod val="50000"/>
              </a:schemeClr>
            </a:solidFill>
          </a:ln>
        </p:spPr>
        <p:txBody>
          <a:bodyPr wrap="square">
            <a:spAutoFit/>
          </a:bodyPr>
          <a:lstStyle/>
          <a:p>
            <a:pPr algn="l"/>
            <a:r>
              <a:rPr lang="nl-NL" sz="4800" b="1" i="0" dirty="0">
                <a:solidFill>
                  <a:srgbClr val="3D4853"/>
                </a:solidFill>
                <a:effectLst/>
                <a:latin typeface="PFDinStencil"/>
              </a:rPr>
              <a:t>Hoe kunnen andere partijen hieraan bijdragen?</a:t>
            </a:r>
          </a:p>
        </p:txBody>
      </p:sp>
    </p:spTree>
    <p:extLst>
      <p:ext uri="{BB962C8B-B14F-4D97-AF65-F5344CB8AC3E}">
        <p14:creationId xmlns:p14="http://schemas.microsoft.com/office/powerpoint/2010/main" val="66585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chemeClr val="accent6"/>
            </a:gs>
            <a:gs pos="100000">
              <a:schemeClr val="accent1">
                <a:lumMod val="45000"/>
                <a:lumOff val="55000"/>
              </a:schemeClr>
            </a:gs>
            <a:gs pos="100000">
              <a:schemeClr val="accent3">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D3FFF4-BDBE-E45B-9D42-04CB098B9D1D}"/>
              </a:ext>
            </a:extLst>
          </p:cNvPr>
          <p:cNvSpPr>
            <a:spLocks noGrp="1"/>
          </p:cNvSpPr>
          <p:nvPr>
            <p:ph type="title"/>
          </p:nvPr>
        </p:nvSpPr>
        <p:spPr>
          <a:xfrm>
            <a:off x="838200" y="4971393"/>
            <a:ext cx="10515600" cy="1596095"/>
          </a:xfrm>
          <a:solidFill>
            <a:srgbClr val="00CC99"/>
          </a:solidFill>
          <a:ln w="28575">
            <a:solidFill>
              <a:srgbClr val="2D7E00"/>
            </a:solidFill>
          </a:ln>
        </p:spPr>
        <p:txBody>
          <a:bodyPr/>
          <a:lstStyle/>
          <a:p>
            <a:r>
              <a:rPr lang="nl-NL" sz="2800" dirty="0"/>
              <a:t>De woondeal is het startpunt van een langjarig (tot en met 2030) partnerschap tussen gemeenten, provincie Zeeland en Rijk, in nauwe samenwerking met corporaties, marktpartijen en maatschappelijke partners.</a:t>
            </a:r>
          </a:p>
        </p:txBody>
      </p:sp>
      <p:pic>
        <p:nvPicPr>
          <p:cNvPr id="5" name="Tijdelijke aanduiding voor inhoud 4">
            <a:extLst>
              <a:ext uri="{FF2B5EF4-FFF2-40B4-BE49-F238E27FC236}">
                <a16:creationId xmlns:a16="http://schemas.microsoft.com/office/drawing/2014/main" id="{ABB0046D-70E0-9CCC-0579-B0F9CCFE674E}"/>
              </a:ext>
            </a:extLst>
          </p:cNvPr>
          <p:cNvPicPr>
            <a:picLocks noGrp="1" noChangeAspect="1"/>
          </p:cNvPicPr>
          <p:nvPr>
            <p:ph idx="1"/>
          </p:nvPr>
        </p:nvPicPr>
        <p:blipFill>
          <a:blip r:embed="rId2"/>
          <a:stretch>
            <a:fillRect/>
          </a:stretch>
        </p:blipFill>
        <p:spPr>
          <a:xfrm>
            <a:off x="4210208" y="183509"/>
            <a:ext cx="7143592" cy="4351338"/>
          </a:xfrm>
          <a:ln w="38100">
            <a:solidFill>
              <a:srgbClr val="2D7E00"/>
            </a:solidFill>
          </a:ln>
        </p:spPr>
      </p:pic>
      <p:pic>
        <p:nvPicPr>
          <p:cNvPr id="4" name="Afbeelding 3">
            <a:extLst>
              <a:ext uri="{FF2B5EF4-FFF2-40B4-BE49-F238E27FC236}">
                <a16:creationId xmlns:a16="http://schemas.microsoft.com/office/drawing/2014/main" id="{B8DF75C4-70AF-82F5-B2A4-A1A898275E61}"/>
              </a:ext>
            </a:extLst>
          </p:cNvPr>
          <p:cNvPicPr>
            <a:picLocks noChangeAspect="1"/>
          </p:cNvPicPr>
          <p:nvPr/>
        </p:nvPicPr>
        <p:blipFill>
          <a:blip r:embed="rId3"/>
          <a:stretch>
            <a:fillRect/>
          </a:stretch>
        </p:blipFill>
        <p:spPr>
          <a:xfrm>
            <a:off x="838200" y="641704"/>
            <a:ext cx="2889114" cy="1147626"/>
          </a:xfrm>
          <a:prstGeom prst="rect">
            <a:avLst/>
          </a:prstGeom>
          <a:solidFill>
            <a:srgbClr val="299F89"/>
          </a:solidFill>
          <a:ln>
            <a:solidFill>
              <a:srgbClr val="4EA72E"/>
            </a:solidFill>
          </a:ln>
          <a:effectLst>
            <a:glow rad="127000">
              <a:schemeClr val="accent6">
                <a:lumMod val="40000"/>
                <a:lumOff val="60000"/>
              </a:schemeClr>
            </a:glow>
          </a:effectLst>
        </p:spPr>
      </p:pic>
    </p:spTree>
    <p:extLst>
      <p:ext uri="{BB962C8B-B14F-4D97-AF65-F5344CB8AC3E}">
        <p14:creationId xmlns:p14="http://schemas.microsoft.com/office/powerpoint/2010/main" val="1139608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a:extLst>
              <a:ext uri="{FF2B5EF4-FFF2-40B4-BE49-F238E27FC236}">
                <a16:creationId xmlns:a16="http://schemas.microsoft.com/office/drawing/2014/main" id="{DEA521B8-D269-4D60-844A-41580AA41C69}"/>
              </a:ext>
            </a:extLst>
          </p:cNvPr>
          <p:cNvSpPr txBox="1">
            <a:spLocks noChangeAspect="1" noChangeArrowheads="1"/>
          </p:cNvSpPr>
          <p:nvPr/>
        </p:nvSpPr>
        <p:spPr bwMode="auto">
          <a:xfrm>
            <a:off x="0" y="5516563"/>
            <a:ext cx="12192000" cy="523220"/>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800" dirty="0">
                <a:solidFill>
                  <a:schemeClr val="bg1"/>
                </a:solidFill>
                <a:latin typeface="Verdana" panose="020B0604030504040204" pitchFamily="34" charset="0"/>
              </a:rPr>
              <a:t>Kortom: geen ouderen- maar maatschappelijk vraagstuk </a:t>
            </a:r>
          </a:p>
        </p:txBody>
      </p:sp>
      <p:pic>
        <p:nvPicPr>
          <p:cNvPr id="8" name="Afbeelding 7">
            <a:extLst>
              <a:ext uri="{FF2B5EF4-FFF2-40B4-BE49-F238E27FC236}">
                <a16:creationId xmlns:a16="http://schemas.microsoft.com/office/drawing/2014/main" id="{04567E11-C5CD-4A3E-B1DA-6FE70891C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296" y="476672"/>
            <a:ext cx="3011155" cy="917461"/>
          </a:xfrm>
          <a:prstGeom prst="rect">
            <a:avLst/>
          </a:prstGeom>
        </p:spPr>
      </p:pic>
      <p:sp>
        <p:nvSpPr>
          <p:cNvPr id="9" name="Tekstvak 8">
            <a:extLst>
              <a:ext uri="{FF2B5EF4-FFF2-40B4-BE49-F238E27FC236}">
                <a16:creationId xmlns:a16="http://schemas.microsoft.com/office/drawing/2014/main" id="{8041E6FF-19F3-4965-B9B4-BACC7F7C132F}"/>
              </a:ext>
            </a:extLst>
          </p:cNvPr>
          <p:cNvSpPr txBox="1"/>
          <p:nvPr/>
        </p:nvSpPr>
        <p:spPr>
          <a:xfrm>
            <a:off x="5717869" y="3680289"/>
            <a:ext cx="5616624" cy="1323439"/>
          </a:xfrm>
          <a:prstGeom prst="rect">
            <a:avLst/>
          </a:prstGeom>
          <a:noFill/>
        </p:spPr>
        <p:txBody>
          <a:bodyPr wrap="square">
            <a:spAutoFit/>
          </a:bodyPr>
          <a:lstStyle/>
          <a:p>
            <a:r>
              <a:rPr lang="nl-NL" sz="1000" dirty="0"/>
              <a:t>					</a:t>
            </a:r>
          </a:p>
          <a:p>
            <a:endParaRPr lang="nl-NL" sz="1000" dirty="0"/>
          </a:p>
          <a:p>
            <a:endParaRPr lang="nl-NL" sz="1000" dirty="0"/>
          </a:p>
          <a:p>
            <a:endParaRPr lang="nl-NL" sz="1000" dirty="0"/>
          </a:p>
          <a:p>
            <a:endParaRPr lang="nl-NL" sz="1000" dirty="0"/>
          </a:p>
          <a:p>
            <a:endParaRPr lang="nl-NL" sz="1000" dirty="0"/>
          </a:p>
          <a:p>
            <a:endParaRPr lang="nl-NL" sz="1000" dirty="0"/>
          </a:p>
          <a:p>
            <a:r>
              <a:rPr lang="nl-NL" sz="1000" dirty="0"/>
              <a:t>			</a:t>
            </a:r>
          </a:p>
        </p:txBody>
      </p:sp>
      <p:sp>
        <p:nvSpPr>
          <p:cNvPr id="11" name="Ovaal 10">
            <a:extLst>
              <a:ext uri="{FF2B5EF4-FFF2-40B4-BE49-F238E27FC236}">
                <a16:creationId xmlns:a16="http://schemas.microsoft.com/office/drawing/2014/main" id="{ED0D84F0-EC45-4D93-A0CD-3A70C969893B}"/>
              </a:ext>
            </a:extLst>
          </p:cNvPr>
          <p:cNvSpPr/>
          <p:nvPr/>
        </p:nvSpPr>
        <p:spPr>
          <a:xfrm>
            <a:off x="6096000" y="1192554"/>
            <a:ext cx="3232637" cy="173239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a:ea typeface="+mn-ea"/>
                <a:cs typeface="+mn-cs"/>
              </a:rPr>
              <a:t>Afname professionele  zorg</a:t>
            </a:r>
          </a:p>
        </p:txBody>
      </p:sp>
      <p:sp>
        <p:nvSpPr>
          <p:cNvPr id="12" name="Ovaal 11">
            <a:extLst>
              <a:ext uri="{FF2B5EF4-FFF2-40B4-BE49-F238E27FC236}">
                <a16:creationId xmlns:a16="http://schemas.microsoft.com/office/drawing/2014/main" id="{EC6E3D77-4F2D-4B54-9663-CA218A442370}"/>
              </a:ext>
            </a:extLst>
          </p:cNvPr>
          <p:cNvSpPr/>
          <p:nvPr/>
        </p:nvSpPr>
        <p:spPr>
          <a:xfrm>
            <a:off x="2080022" y="1210541"/>
            <a:ext cx="3232638" cy="173239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a:ea typeface="+mn-ea"/>
                <a:cs typeface="+mn-cs"/>
              </a:rPr>
              <a:t>Dubbele vergrijzing</a:t>
            </a:r>
          </a:p>
        </p:txBody>
      </p:sp>
      <p:sp>
        <p:nvSpPr>
          <p:cNvPr id="13" name="Ovaal 12">
            <a:extLst>
              <a:ext uri="{FF2B5EF4-FFF2-40B4-BE49-F238E27FC236}">
                <a16:creationId xmlns:a16="http://schemas.microsoft.com/office/drawing/2014/main" id="{C7FAEED7-A1A0-4DC9-B4C1-0B89980EC1C7}"/>
              </a:ext>
            </a:extLst>
          </p:cNvPr>
          <p:cNvSpPr/>
          <p:nvPr/>
        </p:nvSpPr>
        <p:spPr>
          <a:xfrm>
            <a:off x="2080022" y="3199348"/>
            <a:ext cx="3263981" cy="180438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a:ea typeface="+mn-ea"/>
                <a:cs typeface="+mn-cs"/>
              </a:rPr>
              <a:t>Onvoldoende geschikte woningen</a:t>
            </a:r>
          </a:p>
        </p:txBody>
      </p:sp>
      <p:sp>
        <p:nvSpPr>
          <p:cNvPr id="14" name="Ovaal 13">
            <a:extLst>
              <a:ext uri="{FF2B5EF4-FFF2-40B4-BE49-F238E27FC236}">
                <a16:creationId xmlns:a16="http://schemas.microsoft.com/office/drawing/2014/main" id="{BDC581A0-7F52-4A26-A1B3-CE2532D99AD7}"/>
              </a:ext>
            </a:extLst>
          </p:cNvPr>
          <p:cNvSpPr/>
          <p:nvPr/>
        </p:nvSpPr>
        <p:spPr>
          <a:xfrm>
            <a:off x="6271360" y="3167454"/>
            <a:ext cx="3232637" cy="1732390"/>
          </a:xfrm>
          <a:prstGeom prst="ellips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prstClr val="white"/>
                </a:solidFill>
                <a:effectLst/>
                <a:uLnTx/>
                <a:uFillTx/>
                <a:latin typeface="Calibri"/>
                <a:ea typeface="+mn-ea"/>
                <a:cs typeface="+mn-cs"/>
              </a:rPr>
              <a:t>Onvoldoende mantelzorgers</a:t>
            </a:r>
          </a:p>
        </p:txBody>
      </p:sp>
    </p:spTree>
    <p:extLst>
      <p:ext uri="{BB962C8B-B14F-4D97-AF65-F5344CB8AC3E}">
        <p14:creationId xmlns:p14="http://schemas.microsoft.com/office/powerpoint/2010/main" val="3845285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E8E17E-029F-E9E8-F27D-E27267AA08BA}"/>
              </a:ext>
            </a:extLst>
          </p:cNvPr>
          <p:cNvSpPr>
            <a:spLocks noGrp="1"/>
          </p:cNvSpPr>
          <p:nvPr>
            <p:ph type="title"/>
          </p:nvPr>
        </p:nvSpPr>
        <p:spPr/>
        <p:txBody>
          <a:bodyPr/>
          <a:lstStyle/>
          <a:p>
            <a:pPr algn="ctr"/>
            <a:r>
              <a:rPr lang="nl-NL" sz="8800" b="1" dirty="0"/>
              <a:t>Ga de uitdaging aan</a:t>
            </a:r>
          </a:p>
        </p:txBody>
      </p:sp>
      <p:sp>
        <p:nvSpPr>
          <p:cNvPr id="3" name="Tijdelijke aanduiding voor inhoud 2">
            <a:extLst>
              <a:ext uri="{FF2B5EF4-FFF2-40B4-BE49-F238E27FC236}">
                <a16:creationId xmlns:a16="http://schemas.microsoft.com/office/drawing/2014/main" id="{F36090C0-77DA-DFD7-0CF3-75CE485CF517}"/>
              </a:ext>
            </a:extLst>
          </p:cNvPr>
          <p:cNvSpPr>
            <a:spLocks noGrp="1"/>
          </p:cNvSpPr>
          <p:nvPr>
            <p:ph idx="1"/>
          </p:nvPr>
        </p:nvSpPr>
        <p:spPr>
          <a:ln w="76200">
            <a:solidFill>
              <a:srgbClr val="C00000"/>
            </a:solidFill>
          </a:ln>
        </p:spPr>
        <p:txBody>
          <a:bodyPr/>
          <a:lstStyle/>
          <a:p>
            <a:pPr algn="ctr"/>
            <a:endParaRPr lang="nl-NL" dirty="0"/>
          </a:p>
          <a:p>
            <a:pPr marL="0" indent="0" algn="ctr">
              <a:buNone/>
            </a:pPr>
            <a:r>
              <a:rPr lang="nl-NL" dirty="0"/>
              <a:t>Neem contact op met Cobie Timmerman-Rottier en maak een afspraak voor de presentatie,</a:t>
            </a:r>
          </a:p>
          <a:p>
            <a:pPr marL="0" indent="0" algn="ctr">
              <a:buNone/>
            </a:pPr>
            <a:r>
              <a:rPr lang="nl-NL" dirty="0"/>
              <a:t>Senioren Zelf aan Zet, Praat Vandaag over Morgen!</a:t>
            </a:r>
          </a:p>
          <a:p>
            <a:pPr marL="0" indent="0" algn="ctr">
              <a:buNone/>
            </a:pPr>
            <a:endParaRPr lang="nl-NL" dirty="0"/>
          </a:p>
          <a:p>
            <a:pPr marL="0" indent="0" algn="ctr">
              <a:buNone/>
            </a:pPr>
            <a:r>
              <a:rPr lang="nl-NL" b="1" dirty="0">
                <a:hlinkClick r:id="rId2"/>
              </a:rPr>
              <a:t>crottier@kbo-brabant.nl</a:t>
            </a:r>
            <a:endParaRPr lang="nl-NL" b="1" dirty="0"/>
          </a:p>
          <a:p>
            <a:pPr marL="0" indent="0" algn="ctr">
              <a:buNone/>
            </a:pPr>
            <a:r>
              <a:rPr lang="nl-NL" dirty="0"/>
              <a:t>Projectbegeleider </a:t>
            </a:r>
          </a:p>
        </p:txBody>
      </p:sp>
    </p:spTree>
    <p:extLst>
      <p:ext uri="{BB962C8B-B14F-4D97-AF65-F5344CB8AC3E}">
        <p14:creationId xmlns:p14="http://schemas.microsoft.com/office/powerpoint/2010/main" val="389431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7B64ED-90F9-61B5-0CF8-1EE73FE53D96}"/>
              </a:ext>
            </a:extLst>
          </p:cNvPr>
          <p:cNvSpPr>
            <a:spLocks noGrp="1"/>
          </p:cNvSpPr>
          <p:nvPr>
            <p:ph type="title"/>
          </p:nvPr>
        </p:nvSpPr>
        <p:spPr>
          <a:xfrm>
            <a:off x="890338" y="640080"/>
            <a:ext cx="3734014" cy="3566160"/>
          </a:xfrm>
        </p:spPr>
        <p:txBody>
          <a:bodyPr vert="horz" lIns="91440" tIns="45720" rIns="91440" bIns="45720" rtlCol="0" anchor="b">
            <a:normAutofit/>
          </a:bodyPr>
          <a:lstStyle/>
          <a:p>
            <a:pPr eaLnBrk="1" hangingPunct="1"/>
            <a:r>
              <a:rPr lang="en-US" sz="5400">
                <a:solidFill>
                  <a:schemeClr val="tx1"/>
                </a:solidFill>
                <a:latin typeface="+mj-lt"/>
                <a:ea typeface="+mj-ea"/>
                <a:cs typeface="+mj-cs"/>
              </a:rPr>
              <a:t>Uitdagingen genoeg in Zeeland</a:t>
            </a:r>
          </a:p>
        </p:txBody>
      </p:sp>
      <p:sp>
        <p:nvSpPr>
          <p:cNvPr id="10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ijeenkomst thema Wonen Den Dungen">
            <a:extLst>
              <a:ext uri="{FF2B5EF4-FFF2-40B4-BE49-F238E27FC236}">
                <a16:creationId xmlns:a16="http://schemas.microsoft.com/office/drawing/2014/main" id="{0EBAD6AA-9468-E25B-F246-C55C48805F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780" r="999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10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54FB4474-36DC-48D0-8DBA-2C8F04F91FA7}"/>
              </a:ext>
            </a:extLst>
          </p:cNvPr>
          <p:cNvSpPr txBox="1">
            <a:spLocks noChangeAspect="1" noChangeArrowheads="1"/>
          </p:cNvSpPr>
          <p:nvPr/>
        </p:nvSpPr>
        <p:spPr bwMode="auto">
          <a:xfrm>
            <a:off x="0" y="5516566"/>
            <a:ext cx="12192000" cy="769441"/>
          </a:xfrm>
          <a:prstGeom prst="rect">
            <a:avLst/>
          </a:prstGeom>
          <a:solidFill>
            <a:srgbClr val="CE112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nl-NL" altLang="nl-NL" sz="4400">
              <a:solidFill>
                <a:schemeClr val="bg1"/>
              </a:solidFill>
              <a:latin typeface="Verdana" panose="020B0604030504040204" pitchFamily="34" charset="0"/>
            </a:endParaRPr>
          </a:p>
        </p:txBody>
      </p:sp>
      <p:pic>
        <p:nvPicPr>
          <p:cNvPr id="7" name="Afbeelding 7" descr="Afbeelding met teken&#10;&#10;Automatisch gegenereerde beschrijving">
            <a:extLst>
              <a:ext uri="{FF2B5EF4-FFF2-40B4-BE49-F238E27FC236}">
                <a16:creationId xmlns:a16="http://schemas.microsoft.com/office/drawing/2014/main" id="{A1414840-2DF2-4AB7-9883-BE2EC3D5B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328" y="249297"/>
            <a:ext cx="28432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a:extLst>
              <a:ext uri="{FF2B5EF4-FFF2-40B4-BE49-F238E27FC236}">
                <a16:creationId xmlns:a16="http://schemas.microsoft.com/office/drawing/2014/main" id="{8A8AE85D-9354-4605-A6CF-23381F2C4686}"/>
              </a:ext>
            </a:extLst>
          </p:cNvPr>
          <p:cNvSpPr txBox="1">
            <a:spLocks noChangeArrowheads="1"/>
          </p:cNvSpPr>
          <p:nvPr/>
        </p:nvSpPr>
        <p:spPr bwMode="auto">
          <a:xfrm>
            <a:off x="1524000" y="5661025"/>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nl-NL" altLang="nl-NL" sz="2800" dirty="0">
                <a:solidFill>
                  <a:schemeClr val="bg1"/>
                </a:solidFill>
                <a:latin typeface="Verdana" panose="020B0604030504040204" pitchFamily="34" charset="0"/>
              </a:rPr>
              <a:t>Aan de slag</a:t>
            </a:r>
          </a:p>
        </p:txBody>
      </p:sp>
      <p:pic>
        <p:nvPicPr>
          <p:cNvPr id="5" name="Afbeelding 4">
            <a:extLst>
              <a:ext uri="{FF2B5EF4-FFF2-40B4-BE49-F238E27FC236}">
                <a16:creationId xmlns:a16="http://schemas.microsoft.com/office/drawing/2014/main" id="{CE5CD10A-DB53-42D7-8559-DBD41C994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1116072"/>
            <a:ext cx="7442969" cy="4141418"/>
          </a:xfrm>
          <a:prstGeom prst="rect">
            <a:avLst/>
          </a:prstGeom>
        </p:spPr>
      </p:pic>
    </p:spTree>
    <p:extLst>
      <p:ext uri="{BB962C8B-B14F-4D97-AF65-F5344CB8AC3E}">
        <p14:creationId xmlns:p14="http://schemas.microsoft.com/office/powerpoint/2010/main" val="468497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55">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982BC362-747F-C14B-8D68-5AE68023C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266700"/>
            <a:ext cx="100679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kstvak 3">
            <a:extLst>
              <a:ext uri="{FF2B5EF4-FFF2-40B4-BE49-F238E27FC236}">
                <a16:creationId xmlns:a16="http://schemas.microsoft.com/office/drawing/2014/main" id="{C8C59B73-ED0D-367F-3CF8-56CF676A6655}"/>
              </a:ext>
            </a:extLst>
          </p:cNvPr>
          <p:cNvSpPr txBox="1"/>
          <p:nvPr/>
        </p:nvSpPr>
        <p:spPr>
          <a:xfrm>
            <a:off x="900113" y="4738688"/>
            <a:ext cx="10067925" cy="2032000"/>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nl-NL" kern="0" dirty="0">
                <a:solidFill>
                  <a:srgbClr val="000000"/>
                </a:solidFill>
                <a:latin typeface="Aptos"/>
              </a:rPr>
              <a:t>4 bijeenkomsten, de eerste bewustwording:</a:t>
            </a:r>
          </a:p>
          <a:p>
            <a:pPr eaLnBrk="1" fontAlgn="auto" hangingPunct="1">
              <a:spcBef>
                <a:spcPts val="0"/>
              </a:spcBef>
              <a:spcAft>
                <a:spcPts val="0"/>
              </a:spcAft>
              <a:defRPr sz="1800" b="0" i="0" u="none" strike="noStrike" kern="0" cap="none" spc="0" baseline="0">
                <a:solidFill>
                  <a:srgbClr val="000000"/>
                </a:solidFill>
                <a:uFillTx/>
              </a:defRPr>
            </a:pPr>
            <a:r>
              <a:rPr lang="nl-NL" kern="0" dirty="0">
                <a:solidFill>
                  <a:srgbClr val="000000"/>
                </a:solidFill>
                <a:latin typeface="Aptos"/>
                <a:ea typeface="Aptos" pitchFamily="34"/>
                <a:cs typeface="Arial" pitchFamily="34"/>
              </a:rPr>
              <a:t>Praat vandaag over morgen: denk na over eigen woon- en leefsituatie. </a:t>
            </a:r>
          </a:p>
          <a:p>
            <a:pPr eaLnBrk="1" fontAlgn="auto" hangingPunct="1">
              <a:spcBef>
                <a:spcPts val="0"/>
              </a:spcBef>
              <a:spcAft>
                <a:spcPts val="0"/>
              </a:spcAft>
              <a:defRPr sz="1800" b="0" i="0" u="none" strike="noStrike" kern="0" cap="none" spc="0" baseline="0">
                <a:solidFill>
                  <a:srgbClr val="000000"/>
                </a:solidFill>
                <a:uFillTx/>
              </a:defRPr>
            </a:pPr>
            <a:r>
              <a:rPr lang="nl-NL" kern="0" dirty="0">
                <a:solidFill>
                  <a:srgbClr val="000000"/>
                </a:solidFill>
                <a:latin typeface="Aptos"/>
                <a:ea typeface="Aptos" pitchFamily="34"/>
                <a:cs typeface="Arial" pitchFamily="34"/>
              </a:rPr>
              <a:t>Goed wonen is meer dan het hebben van een woning; het gaat om de samenhang tussen een passende woning, in een uitnodigende woonomgeving en binnen een goed functionerend sociaal netwerk. </a:t>
            </a:r>
            <a:endParaRPr lang="nl-NL" kern="0" dirty="0">
              <a:solidFill>
                <a:srgbClr val="000000"/>
              </a:solidFill>
              <a:latin typeface="Aptos"/>
              <a:ea typeface="Aptos" pitchFamily="34"/>
              <a:cs typeface="Times New Roman" pitchFamily="18"/>
            </a:endParaRPr>
          </a:p>
          <a:p>
            <a:pPr eaLnBrk="1" fontAlgn="auto" hangingPunct="1">
              <a:spcBef>
                <a:spcPts val="0"/>
              </a:spcBef>
              <a:spcAft>
                <a:spcPts val="0"/>
              </a:spcAft>
              <a:defRPr sz="1800" b="0" i="0" u="none" strike="noStrike" kern="0" cap="none" spc="0" baseline="0">
                <a:solidFill>
                  <a:srgbClr val="000000"/>
                </a:solidFill>
                <a:uFillTx/>
              </a:defRPr>
            </a:pPr>
            <a:r>
              <a:rPr lang="nl-NL" kern="0" dirty="0">
                <a:solidFill>
                  <a:srgbClr val="000000"/>
                </a:solidFill>
                <a:latin typeface="Aptos"/>
                <a:ea typeface="Aptos" pitchFamily="34"/>
                <a:cs typeface="Times New Roman" pitchFamily="18"/>
              </a:rPr>
              <a:t>Voor elke bijeenkomst geldt </a:t>
            </a:r>
            <a:r>
              <a:rPr lang="nl-NL" kern="0" dirty="0">
                <a:solidFill>
                  <a:srgbClr val="000000"/>
                </a:solidFill>
                <a:latin typeface="Aptos"/>
                <a:ea typeface="Aptos" pitchFamily="34"/>
                <a:cs typeface="Arial" pitchFamily="34"/>
              </a:rPr>
              <a:t>wat kan iemand zelf doen om de regie te houden en hoe kan hierop tijdig worden voorbereid. </a:t>
            </a:r>
            <a:endParaRPr lang="nl-NL" kern="0" dirty="0">
              <a:solidFill>
                <a:srgbClr val="000000"/>
              </a:solidFill>
              <a:latin typeface="Aptos"/>
              <a:ea typeface="Aptos" pitchFamily="34"/>
              <a:cs typeface="Times New Roman" pitchFamily="18"/>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name="Slide163">
    <p:spTree>
      <p:nvGrpSpPr>
        <p:cNvPr id="1" name=""/>
        <p:cNvGrpSpPr/>
        <p:nvPr/>
      </p:nvGrpSpPr>
      <p:grpSpPr>
        <a:xfrm>
          <a:off x="0" y="0"/>
          <a:ext cx="0" cy="0"/>
          <a:chOff x="0" y="0"/>
          <a:chExt cx="0" cy="0"/>
        </a:xfrm>
      </p:grpSpPr>
      <p:sp>
        <p:nvSpPr>
          <p:cNvPr id="2" name="Tekstvak 3">
            <a:extLst>
              <a:ext uri="{FF2B5EF4-FFF2-40B4-BE49-F238E27FC236}">
                <a16:creationId xmlns:a16="http://schemas.microsoft.com/office/drawing/2014/main" id="{D0D6AC06-36AB-762C-6D4B-3C7A605509F8}"/>
              </a:ext>
            </a:extLst>
          </p:cNvPr>
          <p:cNvSpPr txBox="1"/>
          <p:nvPr/>
        </p:nvSpPr>
        <p:spPr>
          <a:xfrm>
            <a:off x="900113" y="4738688"/>
            <a:ext cx="10067925" cy="1477962"/>
          </a:xfrm>
          <a:prstGeom prst="rect">
            <a:avLst/>
          </a:prstGeom>
          <a:noFill/>
          <a:ln cap="flat">
            <a:noFill/>
          </a:ln>
        </p:spPr>
        <p:txBody>
          <a:bodyPr>
            <a:spAutoFit/>
          </a:bodyPr>
          <a:lstStyle/>
          <a:p>
            <a:pPr eaLnBrk="1" fontAlgn="auto" hangingPunct="1">
              <a:spcBef>
                <a:spcPts val="0"/>
              </a:spcBef>
              <a:spcAft>
                <a:spcPts val="0"/>
              </a:spcAft>
              <a:defRPr sz="1800" b="0" i="0" u="none" strike="noStrike" kern="0" cap="none" spc="0" baseline="0">
                <a:solidFill>
                  <a:srgbClr val="000000"/>
                </a:solidFill>
                <a:uFillTx/>
              </a:defRPr>
            </a:pPr>
            <a:r>
              <a:rPr lang="nl-NL" kern="0">
                <a:solidFill>
                  <a:srgbClr val="000000"/>
                </a:solidFill>
                <a:latin typeface="Aptos"/>
              </a:rPr>
              <a:t>De tweede bijeenkomst: Wonen en woonvormen</a:t>
            </a:r>
          </a:p>
          <a:p>
            <a:pPr eaLnBrk="1" fontAlgn="auto" hangingPunct="1">
              <a:spcBef>
                <a:spcPts val="0"/>
              </a:spcBef>
              <a:spcAft>
                <a:spcPts val="0"/>
              </a:spcAft>
              <a:defRPr sz="1800" b="0" i="0" u="none" strike="noStrike" kern="0" cap="none" spc="0" baseline="0">
                <a:solidFill>
                  <a:srgbClr val="000000"/>
                </a:solidFill>
                <a:uFillTx/>
              </a:defRPr>
            </a:pPr>
            <a:r>
              <a:rPr lang="nl-NL" kern="0">
                <a:solidFill>
                  <a:srgbClr val="000000"/>
                </a:solidFill>
                <a:latin typeface="Aptos"/>
                <a:ea typeface="Aptos" pitchFamily="34"/>
                <a:cs typeface="Arial" pitchFamily="34"/>
              </a:rPr>
              <a:t>U krijgt inzicht wat kun je zelf doen om de regie te houden en hoe kun je je tijdig voorbereiden.  Hoe kunt u langer thuis blijven wonen, de mogelijkheden van een  woonscan, welke andere woonvormen zijn er, wat is de rol van de woningcorporatie, wat zijn financiële mogelijkheden, wat is de gemeentelijke woonvisie. De bijeenkomst wordt gehouden in samenwerking met lokale organisaties.</a:t>
            </a:r>
            <a:endParaRPr lang="nl-NL" kern="0">
              <a:solidFill>
                <a:srgbClr val="000000"/>
              </a:solidFill>
              <a:latin typeface="Aptos"/>
              <a:ea typeface="Aptos" pitchFamily="34"/>
              <a:cs typeface="Times New Roman" pitchFamily="18"/>
            </a:endParaRPr>
          </a:p>
        </p:txBody>
      </p:sp>
      <p:pic>
        <p:nvPicPr>
          <p:cNvPr id="5123" name="Picture 4">
            <a:extLst>
              <a:ext uri="{FF2B5EF4-FFF2-40B4-BE49-F238E27FC236}">
                <a16:creationId xmlns:a16="http://schemas.microsoft.com/office/drawing/2014/main" id="{71D25B09-F09E-03E3-DCCF-116DDBD77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296863"/>
            <a:ext cx="1022032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name="Slide167">
    <p:spTree>
      <p:nvGrpSpPr>
        <p:cNvPr id="1" name=""/>
        <p:cNvGrpSpPr/>
        <p:nvPr/>
      </p:nvGrpSpPr>
      <p:grpSpPr>
        <a:xfrm>
          <a:off x="0" y="0"/>
          <a:ext cx="0" cy="0"/>
          <a:chOff x="0" y="0"/>
          <a:chExt cx="0" cy="0"/>
        </a:xfrm>
      </p:grpSpPr>
      <p:sp>
        <p:nvSpPr>
          <p:cNvPr id="6146" name="Titel 1">
            <a:extLst>
              <a:ext uri="{FF2B5EF4-FFF2-40B4-BE49-F238E27FC236}">
                <a16:creationId xmlns:a16="http://schemas.microsoft.com/office/drawing/2014/main" id="{F6A18DCA-CC8A-4382-09E9-C6078F3556E3}"/>
              </a:ext>
            </a:extLst>
          </p:cNvPr>
          <p:cNvSpPr txBox="1">
            <a:spLocks noGrp="1" noChangeArrowheads="1"/>
          </p:cNvSpPr>
          <p:nvPr>
            <p:ph type="title"/>
          </p:nvPr>
        </p:nvSpPr>
        <p:spPr>
          <a:xfrm>
            <a:off x="839788" y="457200"/>
            <a:ext cx="10512425" cy="1108075"/>
          </a:xfrm>
        </p:spPr>
        <p:txBody>
          <a:bodyPr/>
          <a:lstStyle/>
          <a:p>
            <a:pPr eaLnBrk="1" hangingPunct="1"/>
            <a:r>
              <a:rPr altLang="nl-NL">
                <a:latin typeface="Aptos Display" panose="020B0004020202020204" pitchFamily="34" charset="0"/>
                <a:cs typeface="Times New Roman" panose="02020603050405020304" pitchFamily="18" charset="0"/>
              </a:rPr>
              <a:t>De derde bijeenkomst: Sociale netwerken en zorgzame buurt</a:t>
            </a:r>
          </a:p>
        </p:txBody>
      </p:sp>
      <p:sp>
        <p:nvSpPr>
          <p:cNvPr id="6147" name="Tijdelijke aanduiding voor tekst 3">
            <a:extLst>
              <a:ext uri="{FF2B5EF4-FFF2-40B4-BE49-F238E27FC236}">
                <a16:creationId xmlns:a16="http://schemas.microsoft.com/office/drawing/2014/main" id="{18F8EB97-535B-3AF4-5C04-1396DCD50444}"/>
              </a:ext>
            </a:extLst>
          </p:cNvPr>
          <p:cNvSpPr txBox="1">
            <a:spLocks noGrp="1" noChangeArrowheads="1"/>
          </p:cNvSpPr>
          <p:nvPr>
            <p:ph type="body" idx="2"/>
          </p:nvPr>
        </p:nvSpPr>
        <p:spPr>
          <a:xfrm>
            <a:off x="839788" y="2057400"/>
            <a:ext cx="3932237" cy="3811588"/>
          </a:xfrm>
        </p:spPr>
        <p:txBody>
          <a:bodyPr/>
          <a:lstStyle/>
          <a:p>
            <a:pPr eaLnBrk="1" hangingPunct="1"/>
            <a:endParaRPr altLang="nl-NL">
              <a:latin typeface="Aptos" panose="020B0004020202020204" pitchFamily="34" charset="0"/>
              <a:cs typeface="Times New Roman" panose="02020603050405020304" pitchFamily="18" charset="0"/>
            </a:endParaRPr>
          </a:p>
          <a:p>
            <a:pPr eaLnBrk="1" hangingPunct="1"/>
            <a:r>
              <a:rPr altLang="nl-NL" sz="1800">
                <a:latin typeface="Aptos" panose="020B0004020202020204" pitchFamily="34" charset="0"/>
                <a:cs typeface="Arial" panose="020B0604020202020204" pitchFamily="34" charset="0"/>
              </a:rPr>
              <a:t>U krijgt inzicht wat u zelf kunt doen om de regie te houden en tijdig hierop  voor te bereiden. </a:t>
            </a:r>
          </a:p>
          <a:p>
            <a:pPr eaLnBrk="1" hangingPunct="1"/>
            <a:r>
              <a:rPr altLang="nl-NL" sz="1800">
                <a:latin typeface="Aptos" panose="020B0004020202020204" pitchFamily="34" charset="0"/>
                <a:cs typeface="Arial" panose="020B0604020202020204" pitchFamily="34" charset="0"/>
              </a:rPr>
              <a:t>U wordt meegenomen in de ontwikkelingen in de zorg, preventie, aanbod ondersteunende diensten vanuit lokale organisaties. Wat biedt de KBO-Afdeling en versterking eigen sociale netwerken.</a:t>
            </a:r>
          </a:p>
          <a:p>
            <a:pPr eaLnBrk="1" hangingPunct="1"/>
            <a:r>
              <a:rPr altLang="nl-NL" sz="1800">
                <a:latin typeface="Aptos" panose="020B0004020202020204" pitchFamily="34" charset="0"/>
                <a:cs typeface="Arial" panose="020B0604020202020204" pitchFamily="34" charset="0"/>
              </a:rPr>
              <a:t>Altijd in samenwerking met lokale welzijns- of zorgorganisaties.</a:t>
            </a:r>
            <a:endParaRPr altLang="nl-NL" sz="1800">
              <a:latin typeface="Aptos" panose="020B0004020202020204" pitchFamily="34" charset="0"/>
              <a:cs typeface="Times New Roman" panose="02020603050405020304" pitchFamily="18" charset="0"/>
            </a:endParaRPr>
          </a:p>
          <a:p>
            <a:pPr eaLnBrk="1" hangingPunct="1">
              <a:lnSpc>
                <a:spcPct val="100000"/>
              </a:lnSpc>
              <a:spcBef>
                <a:spcPct val="0"/>
              </a:spcBef>
            </a:pPr>
            <a:r>
              <a:rPr altLang="nl-NL">
                <a:latin typeface="Aptos" panose="020B0004020202020204" pitchFamily="34" charset="0"/>
                <a:cs typeface="Arial" panose="020B0604020202020204" pitchFamily="34" charset="0"/>
              </a:rPr>
              <a:t>  </a:t>
            </a:r>
            <a:endParaRPr altLang="nl-NL">
              <a:latin typeface="Aptos" panose="020B0004020202020204" pitchFamily="34" charset="0"/>
              <a:cs typeface="Times New Roman" panose="02020603050405020304" pitchFamily="18" charset="0"/>
            </a:endParaRPr>
          </a:p>
          <a:p>
            <a:pPr eaLnBrk="1" hangingPunct="1"/>
            <a:endParaRPr altLang="nl-NL">
              <a:latin typeface="Aptos" panose="020B0004020202020204" pitchFamily="34" charset="0"/>
            </a:endParaRPr>
          </a:p>
        </p:txBody>
      </p:sp>
      <p:pic>
        <p:nvPicPr>
          <p:cNvPr id="6148" name="Picture 2">
            <a:extLst>
              <a:ext uri="{FF2B5EF4-FFF2-40B4-BE49-F238E27FC236}">
                <a16:creationId xmlns:a16="http://schemas.microsoft.com/office/drawing/2014/main" id="{25A88F50-1934-B9DE-167C-6AD37E51DF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83188" y="2135188"/>
            <a:ext cx="6172200" cy="3411537"/>
          </a:xfrm>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name="Slide161">
    <p:spTree>
      <p:nvGrpSpPr>
        <p:cNvPr id="1" name=""/>
        <p:cNvGrpSpPr/>
        <p:nvPr/>
      </p:nvGrpSpPr>
      <p:grpSpPr>
        <a:xfrm>
          <a:off x="0" y="0"/>
          <a:ext cx="0" cy="0"/>
          <a:chOff x="0" y="0"/>
          <a:chExt cx="0" cy="0"/>
        </a:xfrm>
      </p:grpSpPr>
      <p:sp>
        <p:nvSpPr>
          <p:cNvPr id="7170" name="Tekstvak 3">
            <a:extLst>
              <a:ext uri="{FF2B5EF4-FFF2-40B4-BE49-F238E27FC236}">
                <a16:creationId xmlns:a16="http://schemas.microsoft.com/office/drawing/2014/main" id="{251D2A07-0E72-7BFB-3ABA-A5068FF4950E}"/>
              </a:ext>
            </a:extLst>
          </p:cNvPr>
          <p:cNvSpPr txBox="1">
            <a:spLocks noChangeArrowheads="1"/>
          </p:cNvSpPr>
          <p:nvPr/>
        </p:nvSpPr>
        <p:spPr bwMode="auto">
          <a:xfrm>
            <a:off x="900113" y="4738688"/>
            <a:ext cx="1006792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Aptos" panose="020B000402020202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Aptos" panose="020B000402020202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Aptos" panose="020B000402020202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Aptos" panose="020B000402020202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Aptos" panose="020B0004020202020204" pitchFamily="34" charset="0"/>
              </a:defRPr>
            </a:lvl9pPr>
          </a:lstStyle>
          <a:p>
            <a:pPr eaLnBrk="1" hangingPunct="1">
              <a:lnSpc>
                <a:spcPct val="100000"/>
              </a:lnSpc>
              <a:spcBef>
                <a:spcPct val="0"/>
              </a:spcBef>
              <a:buSzTx/>
              <a:buFontTx/>
              <a:buNone/>
            </a:pPr>
            <a:r>
              <a:rPr lang="nl-NL" altLang="nl-NL" sz="1800">
                <a:ea typeface="Aptos" panose="020B0004020202020204" pitchFamily="34" charset="0"/>
                <a:cs typeface="Times New Roman" panose="02020603050405020304" pitchFamily="18" charset="0"/>
              </a:rPr>
              <a:t>De vierde bijeenkomst: Gemeente en spel </a:t>
            </a:r>
          </a:p>
          <a:p>
            <a:pPr eaLnBrk="1" hangingPunct="1">
              <a:lnSpc>
                <a:spcPct val="107000"/>
              </a:lnSpc>
              <a:spcBef>
                <a:spcPct val="0"/>
              </a:spcBef>
              <a:buSzTx/>
              <a:buFontTx/>
              <a:buNone/>
            </a:pPr>
            <a:r>
              <a:rPr lang="nl-NL" altLang="nl-NL" sz="1800">
                <a:ea typeface="Aptos" panose="020B0004020202020204" pitchFamily="34" charset="0"/>
                <a:cs typeface="Arial" panose="020B0604020202020204" pitchFamily="34" charset="0"/>
              </a:rPr>
              <a:t>De gemeente licht haar woon- en zorgvisie toe. Wat mag u verwachten op het terrein van de WMO. Wat zijn de ontmoetingsmogelijkheden in de buurt of wijk. Is er ondersteuning voor burgerinitiatieven, zijn er mogelijkheden voor het plaatsen van een  (pre) mantelzorg-woning, zijn er bouwplannen voor senioren, wordt er nagedacht over collectieve woonvormen, etc.  We spelen daarna een spel om iedereen te laten nadenken over de eigen leef- en woonsituatie.</a:t>
            </a:r>
            <a:endParaRPr lang="nl-NL" altLang="nl-NL" sz="1800">
              <a:ea typeface="Aptos" panose="020B0004020202020204" pitchFamily="34" charset="0"/>
              <a:cs typeface="Times New Roman" panose="02020603050405020304" pitchFamily="18" charset="0"/>
            </a:endParaRPr>
          </a:p>
          <a:p>
            <a:pPr eaLnBrk="1" hangingPunct="1">
              <a:lnSpc>
                <a:spcPct val="100000"/>
              </a:lnSpc>
              <a:spcBef>
                <a:spcPct val="0"/>
              </a:spcBef>
              <a:buSzTx/>
              <a:buFontTx/>
              <a:buNone/>
            </a:pPr>
            <a:endParaRPr lang="nl-NL" altLang="nl-NL" sz="1800">
              <a:ea typeface="Aptos" panose="020B0004020202020204" pitchFamily="34" charset="0"/>
              <a:cs typeface="Times New Roman" panose="02020603050405020304" pitchFamily="18" charset="0"/>
            </a:endParaRPr>
          </a:p>
        </p:txBody>
      </p:sp>
      <p:pic>
        <p:nvPicPr>
          <p:cNvPr id="7171" name="Picture 4">
            <a:extLst>
              <a:ext uri="{FF2B5EF4-FFF2-40B4-BE49-F238E27FC236}">
                <a16:creationId xmlns:a16="http://schemas.microsoft.com/office/drawing/2014/main" id="{1564A4D1-A3B8-A02E-2CD4-4F3111413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438150"/>
            <a:ext cx="981075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name="Slide166">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938AA319-3A4A-0C7D-1293-ECA6CD78553C}"/>
              </a:ext>
            </a:extLst>
          </p:cNvPr>
          <p:cNvSpPr txBox="1">
            <a:spLocks noGrp="1" noChangeArrowheads="1"/>
          </p:cNvSpPr>
          <p:nvPr>
            <p:ph type="title"/>
          </p:nvPr>
        </p:nvSpPr>
        <p:spPr>
          <a:xfrm>
            <a:off x="839788" y="457200"/>
            <a:ext cx="3932237" cy="1235075"/>
          </a:xfrm>
        </p:spPr>
        <p:txBody>
          <a:bodyPr/>
          <a:lstStyle/>
          <a:p>
            <a:pPr eaLnBrk="1" hangingPunct="1"/>
            <a:r>
              <a:rPr altLang="nl-NL">
                <a:latin typeface="Aptos Display" panose="020B0004020202020204" pitchFamily="34" charset="0"/>
              </a:rPr>
              <a:t>Resultaten</a:t>
            </a:r>
          </a:p>
        </p:txBody>
      </p:sp>
      <p:pic>
        <p:nvPicPr>
          <p:cNvPr id="8195" name="Tijdelijke aanduiding voor inhoud 5" descr="Afbeelding met kleding, person, persoon, scène&#10;&#10;Automatisch gegenereerde beschrijving">
            <a:extLst>
              <a:ext uri="{FF2B5EF4-FFF2-40B4-BE49-F238E27FC236}">
                <a16:creationId xmlns:a16="http://schemas.microsoft.com/office/drawing/2014/main" id="{603F42F7-27B9-54F7-3D80-1C0A78138A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526088" y="1593850"/>
            <a:ext cx="5486400" cy="3660775"/>
          </a:xfrm>
        </p:spPr>
      </p:pic>
      <p:sp>
        <p:nvSpPr>
          <p:cNvPr id="8196" name="Tijdelijke aanduiding voor tekst 3">
            <a:extLst>
              <a:ext uri="{FF2B5EF4-FFF2-40B4-BE49-F238E27FC236}">
                <a16:creationId xmlns:a16="http://schemas.microsoft.com/office/drawing/2014/main" id="{C21DE11C-B83E-CA62-090E-3D98841EBC19}"/>
              </a:ext>
            </a:extLst>
          </p:cNvPr>
          <p:cNvSpPr txBox="1">
            <a:spLocks noGrp="1" noChangeArrowheads="1"/>
          </p:cNvSpPr>
          <p:nvPr>
            <p:ph type="body" idx="2"/>
          </p:nvPr>
        </p:nvSpPr>
        <p:spPr>
          <a:xfrm>
            <a:off x="839788" y="1770063"/>
            <a:ext cx="4686300" cy="4826000"/>
          </a:xfrm>
        </p:spPr>
        <p:txBody>
          <a:bodyPr/>
          <a:lstStyle/>
          <a:p>
            <a:pPr eaLnBrk="1" hangingPunct="1"/>
            <a:r>
              <a:rPr altLang="nl-NL" sz="1800">
                <a:latin typeface="Aptos" panose="020B0004020202020204" pitchFamily="34" charset="0"/>
                <a:cs typeface="Times New Roman" panose="02020603050405020304" pitchFamily="18" charset="0"/>
              </a:rPr>
              <a:t>Het thema leeft en baart zorgen – perspectief bieden door initiatieven te ontwikkelen. </a:t>
            </a:r>
          </a:p>
          <a:p>
            <a:pPr eaLnBrk="1" hangingPunct="1"/>
            <a:r>
              <a:rPr altLang="nl-NL" sz="1800">
                <a:latin typeface="Aptos" panose="020B0004020202020204" pitchFamily="34" charset="0"/>
                <a:cs typeface="Times New Roman" panose="02020603050405020304" pitchFamily="18" charset="0"/>
              </a:rPr>
              <a:t>Nieuwe leden</a:t>
            </a:r>
          </a:p>
          <a:p>
            <a:pPr eaLnBrk="1" hangingPunct="1"/>
            <a:r>
              <a:rPr altLang="nl-NL" sz="1800">
                <a:latin typeface="Aptos" panose="020B0004020202020204" pitchFamily="34" charset="0"/>
                <a:cs typeface="Times New Roman" panose="02020603050405020304" pitchFamily="18" charset="0"/>
              </a:rPr>
              <a:t>Lange termijn oplossingen zoals geclusterd wonen, wooncollectief ontwikkelen zijn interessant voor jongere senioren</a:t>
            </a:r>
          </a:p>
          <a:p>
            <a:pPr eaLnBrk="1" hangingPunct="1"/>
            <a:r>
              <a:rPr altLang="nl-NL" sz="1800">
                <a:latin typeface="Aptos" panose="020B0004020202020204" pitchFamily="34" charset="0"/>
                <a:cs typeface="Times New Roman" panose="02020603050405020304" pitchFamily="18" charset="0"/>
              </a:rPr>
              <a:t>Korte termijn oplossingen zoals voorzorgcirkels/versterking sociaal netwerk en woonscans ten behoeve van woningaanpassing zijn interessant voor alle leden.</a:t>
            </a:r>
          </a:p>
          <a:p>
            <a:pPr eaLnBrk="1" hangingPunct="1"/>
            <a:r>
              <a:rPr altLang="nl-NL" sz="1800">
                <a:latin typeface="Aptos" panose="020B0004020202020204" pitchFamily="34" charset="0"/>
                <a:cs typeface="Times New Roman" panose="02020603050405020304" pitchFamily="18" charset="0"/>
              </a:rPr>
              <a:t>Zoek naar kansen zien om het gat tussen thuis wonen en verzorgingshuis op te vullen in de vorm van een zorgbuurthuis of Buurtwonen.</a:t>
            </a:r>
          </a:p>
          <a:p>
            <a:pPr eaLnBrk="1" hangingPunct="1"/>
            <a:r>
              <a:rPr altLang="nl-NL" sz="1800">
                <a:latin typeface="Aptos" panose="020B0004020202020204" pitchFamily="34" charset="0"/>
                <a:cs typeface="Times New Roman" panose="02020603050405020304" pitchFamily="18" charset="0"/>
              </a:rPr>
              <a:t>Bijdrage in de kosten 225 euro per bijeenkomst</a:t>
            </a:r>
          </a:p>
          <a:p>
            <a:pPr eaLnBrk="1" hangingPunct="1"/>
            <a:endParaRPr altLang="nl-NL" sz="1500">
              <a:latin typeface="Aptos" panose="020B0004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name="Slide152">
    <p:spTree>
      <p:nvGrpSpPr>
        <p:cNvPr id="1" name=""/>
        <p:cNvGrpSpPr/>
        <p:nvPr/>
      </p:nvGrpSpPr>
      <p:grpSpPr>
        <a:xfrm>
          <a:off x="0" y="0"/>
          <a:ext cx="0" cy="0"/>
          <a:chOff x="0" y="0"/>
          <a:chExt cx="0" cy="0"/>
        </a:xfrm>
      </p:grpSpPr>
      <p:pic>
        <p:nvPicPr>
          <p:cNvPr id="9218" name="Tijdelijke aanduiding voor inhoud 4">
            <a:extLst>
              <a:ext uri="{FF2B5EF4-FFF2-40B4-BE49-F238E27FC236}">
                <a16:creationId xmlns:a16="http://schemas.microsoft.com/office/drawing/2014/main" id="{F22DD695-20E8-532A-438E-12D11AB76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219200"/>
            <a:ext cx="10753725"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100000">
              <a:schemeClr val="accent2">
                <a:lumMod val="40000"/>
                <a:lumOff val="60000"/>
                <a:shade val="100000"/>
                <a:satMod val="115000"/>
              </a:schemeClr>
            </a:gs>
          </a:gsLst>
          <a:lin ang="16200000" scaled="1"/>
        </a:gra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AE52254-E29E-3D70-3665-5BCFB5ED1F4E}"/>
              </a:ext>
            </a:extLst>
          </p:cNvPr>
          <p:cNvSpPr>
            <a:spLocks noGrp="1"/>
          </p:cNvSpPr>
          <p:nvPr>
            <p:ph type="title"/>
          </p:nvPr>
        </p:nvSpPr>
        <p:spPr>
          <a:xfrm>
            <a:off x="838200" y="365125"/>
            <a:ext cx="10515600" cy="1325563"/>
          </a:xfrm>
          <a:solidFill>
            <a:schemeClr val="accent2">
              <a:lumMod val="60000"/>
              <a:lumOff val="40000"/>
            </a:schemeClr>
          </a:solidFill>
          <a:ln w="38100">
            <a:solidFill>
              <a:schemeClr val="accent2">
                <a:lumMod val="75000"/>
              </a:schemeClr>
            </a:solidFill>
          </a:ln>
        </p:spPr>
        <p:txBody>
          <a:bodyPr/>
          <a:lstStyle/>
          <a:p>
            <a:pPr algn="ctr"/>
            <a:r>
              <a:rPr lang="nl-NL" sz="6000" b="1" dirty="0">
                <a:solidFill>
                  <a:srgbClr val="FFCCCC"/>
                </a:solidFill>
                <a:highlight>
                  <a:srgbClr val="800000"/>
                </a:highlight>
              </a:rPr>
              <a:t>1. Dubbele vergrijzing</a:t>
            </a:r>
          </a:p>
        </p:txBody>
      </p:sp>
      <p:pic>
        <p:nvPicPr>
          <p:cNvPr id="13" name="Afbeelding 12">
            <a:extLst>
              <a:ext uri="{FF2B5EF4-FFF2-40B4-BE49-F238E27FC236}">
                <a16:creationId xmlns:a16="http://schemas.microsoft.com/office/drawing/2014/main" id="{FC3C6050-521C-4D83-7BA0-86836C371E36}"/>
              </a:ext>
            </a:extLst>
          </p:cNvPr>
          <p:cNvPicPr>
            <a:picLocks noChangeAspect="1"/>
          </p:cNvPicPr>
          <p:nvPr/>
        </p:nvPicPr>
        <p:blipFill>
          <a:blip r:embed="rId2">
            <a:duotone>
              <a:prstClr val="black"/>
              <a:schemeClr val="accent2">
                <a:tint val="45000"/>
                <a:satMod val="400000"/>
              </a:schemeClr>
            </a:duotone>
          </a:blip>
          <a:stretch>
            <a:fillRect/>
          </a:stretch>
        </p:blipFill>
        <p:spPr>
          <a:xfrm>
            <a:off x="1682560" y="2130357"/>
            <a:ext cx="9021434" cy="3891064"/>
          </a:xfrm>
          <a:prstGeom prst="rect">
            <a:avLst/>
          </a:prstGeom>
          <a:solidFill>
            <a:schemeClr val="accent2">
              <a:lumMod val="60000"/>
              <a:lumOff val="40000"/>
              <a:alpha val="96000"/>
            </a:schemeClr>
          </a:solidFill>
          <a:ln w="38100">
            <a:solidFill>
              <a:schemeClr val="accent2">
                <a:lumMod val="75000"/>
              </a:schemeClr>
            </a:solidFill>
          </a:ln>
        </p:spPr>
      </p:pic>
    </p:spTree>
    <p:extLst>
      <p:ext uri="{BB962C8B-B14F-4D97-AF65-F5344CB8AC3E}">
        <p14:creationId xmlns:p14="http://schemas.microsoft.com/office/powerpoint/2010/main" val="129204810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11850</TotalTime>
  <Words>759</Words>
  <Application>Microsoft Office PowerPoint</Application>
  <PresentationFormat>Breedbeeld</PresentationFormat>
  <Paragraphs>74</Paragraphs>
  <Slides>28</Slides>
  <Notes>0</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28</vt:i4>
      </vt:variant>
    </vt:vector>
  </HeadingPairs>
  <TitlesOfParts>
    <vt:vector size="39" baseType="lpstr">
      <vt:lpstr>Aptos</vt:lpstr>
      <vt:lpstr>Aptos Display</vt:lpstr>
      <vt:lpstr>Arial</vt:lpstr>
      <vt:lpstr>Calibri</vt:lpstr>
      <vt:lpstr>Corbel</vt:lpstr>
      <vt:lpstr>DINWebPro</vt:lpstr>
      <vt:lpstr>PFDinStencil</vt:lpstr>
      <vt:lpstr>Poppins</vt:lpstr>
      <vt:lpstr>RO Sans</vt:lpstr>
      <vt:lpstr>Verdana</vt:lpstr>
      <vt:lpstr>Kantoorthema</vt:lpstr>
      <vt:lpstr>www.seniorenzelfaanzet.nl</vt:lpstr>
      <vt:lpstr>PowerPoint-presentatie</vt:lpstr>
      <vt:lpstr>PowerPoint-presentatie</vt:lpstr>
      <vt:lpstr>PowerPoint-presentatie</vt:lpstr>
      <vt:lpstr>De derde bijeenkomst: Sociale netwerken en zorgzame buurt</vt:lpstr>
      <vt:lpstr>PowerPoint-presentatie</vt:lpstr>
      <vt:lpstr>Resultaten</vt:lpstr>
      <vt:lpstr>PowerPoint-presentatie</vt:lpstr>
      <vt:lpstr>1. Dubbele vergrijzing</vt:lpstr>
      <vt:lpstr>PowerPoint-presentatie</vt:lpstr>
      <vt:lpstr>65 jarigen en ouder, vergeleken met Nederland</vt:lpstr>
      <vt:lpstr>Regionaal Onderzoeksprogrammagebieden in Nederland. Percentage 65-plussers.</vt:lpstr>
      <vt:lpstr>Sterkst vergrijst en dubbele vergrijzing in Zeeland </vt:lpstr>
      <vt:lpstr>2. Tekort aan zorgpersoneel</vt:lpstr>
      <vt:lpstr>“ Het personeelstekort in Zeeland van bijna 20% is het hoogste percentage van Nederland. Citaat uit het Regioplan</vt:lpstr>
      <vt:lpstr>Meer ouderen meer zorg nodig. Wat betekent dit voor de toekomst!</vt:lpstr>
      <vt:lpstr>PowerPoint-presentatie</vt:lpstr>
      <vt:lpstr>PowerPoint-presentatie</vt:lpstr>
      <vt:lpstr>PowerPoint-presentatie</vt:lpstr>
      <vt:lpstr>PowerPoint-presentatie</vt:lpstr>
      <vt:lpstr>3.Tekort aan woningen</vt:lpstr>
      <vt:lpstr>PowerPoint-presentatie</vt:lpstr>
      <vt:lpstr>PowerPoint-presentatie</vt:lpstr>
      <vt:lpstr>De woondeal is het startpunt van een langjarig (tot en met 2030) partnerschap tussen gemeenten, provincie Zeeland en Rijk, in nauwe samenwerking met corporaties, marktpartijen en maatschappelijke partners.</vt:lpstr>
      <vt:lpstr>PowerPoint-presentatie</vt:lpstr>
      <vt:lpstr>Ga de uitdaging aan</vt:lpstr>
      <vt:lpstr>Uitdagingen genoeg in Zeeland</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www.seniorenzelfaanzet.nl</dc:title>
  <dc:creator>Corrie van Brenk</dc:creator>
  <cp:lastModifiedBy>Marijke Jongmans</cp:lastModifiedBy>
  <cp:revision>40</cp:revision>
  <dcterms:created xsi:type="dcterms:W3CDTF">2024-04-29T11:35:59Z</dcterms:created>
  <dcterms:modified xsi:type="dcterms:W3CDTF">2024-09-25T16:01:22Z</dcterms:modified>
</cp:coreProperties>
</file>